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entation.xml" ContentType="application/vnd.openxmlformats-officedocument.presentationml.presentation.main+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notesSlides/notesSlide3.xml" ContentType="application/vnd.openxmlformats-officedocument.presentationml.notesSlide+xml"/>
  <Override PartName="/ppt/slideLayouts/slideLayout2.xml" ContentType="application/vnd.openxmlformats-officedocument.presentationml.slideLayout+xml"/>
  <Override PartName="/ppt/notesSlides/notesSlide8.xml" ContentType="application/vnd.openxmlformats-officedocument.presentationml.notesSlide+xml"/>
  <Override PartName="/ppt/notesSlides/notesSlide7.xml" ContentType="application/vnd.openxmlformats-officedocument.presentationml.notesSlide+xml"/>
  <Override PartName="/ppt/notesSlides/notesSlide6.xml" ContentType="application/vnd.openxmlformats-officedocument.presentationml.notesSlide+xml"/>
  <Override PartName="/ppt/notesSlides/notesSlide5.xml" ContentType="application/vnd.openxmlformats-officedocument.presentationml.notesSlide+xml"/>
  <Override PartName="/ppt/notesSlides/notesSlide4.xml" ContentType="application/vnd.openxmlformats-officedocument.presentationml.notesSlide+xml"/>
  <Override PartName="/ppt/slideLayouts/slideLayout3.xml" ContentType="application/vnd.openxmlformats-officedocument.presentationml.slideLayout+xml"/>
  <Override PartName="/ppt/theme/theme1.xml" ContentType="application/vnd.openxmlformats-officedocument.theme+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theme/theme3.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docProps/app.xml" ContentType="application/vnd.openxmlformats-officedocument.extended-properties+xml"/>
  <Override PartName="/docProps/core.xml" ContentType="application/vnd.openxmlformats-package.core-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1" r:id="rId1"/>
  </p:sldMasterIdLst>
  <p:notesMasterIdLst>
    <p:notesMasterId r:id="rId10"/>
  </p:notesMasterIdLst>
  <p:handoutMasterIdLst>
    <p:handoutMasterId r:id="rId11"/>
  </p:handoutMasterIdLst>
  <p:sldIdLst>
    <p:sldId id="435" r:id="rId2"/>
    <p:sldId id="530" r:id="rId3"/>
    <p:sldId id="555" r:id="rId4"/>
    <p:sldId id="543" r:id="rId5"/>
    <p:sldId id="542" r:id="rId6"/>
    <p:sldId id="565" r:id="rId7"/>
    <p:sldId id="541" r:id="rId8"/>
    <p:sldId id="459" r:id="rId9"/>
  </p:sldIdLst>
  <p:sldSz cx="12192000" cy="6858000"/>
  <p:notesSz cx="6669088" cy="9928225"/>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6C38AA64-2723-4513-B1BE-7A033DC23502}">
          <p14:sldIdLst>
            <p14:sldId id="435"/>
            <p14:sldId id="530"/>
            <p14:sldId id="555"/>
            <p14:sldId id="543"/>
            <p14:sldId id="542"/>
            <p14:sldId id="565"/>
            <p14:sldId id="541"/>
            <p14:sldId id="459"/>
          </p14:sldIdLst>
        </p14:section>
      </p14:sectionLst>
    </p:ext>
    <p:ext uri="{EFAFB233-063F-42B5-8137-9DF3F51BA10A}">
      <p15:sldGuideLst xmlns:p15="http://schemas.microsoft.com/office/powerpoint/2012/main">
        <p15:guide id="1" orient="horz" pos="4319" userDrawn="1">
          <p15:clr>
            <a:srgbClr val="A4A3A4"/>
          </p15:clr>
        </p15:guide>
        <p15:guide id="2" pos="43"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ernandez Perez, Bernard A" initials="HPBA" lastIdx="1" clrIdx="0">
    <p:extLst>
      <p:ext uri="{19B8F6BF-5375-455C-9EA6-DF929625EA0E}">
        <p15:presenceInfo xmlns:p15="http://schemas.microsoft.com/office/powerpoint/2012/main" userId="S::bhenande@ic.ac.uk::6b0cc448-cb4c-4765-ad99-1467f867afe8"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prnWhat="handouts2" frameSlides="1"/>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CEEF0"/>
    <a:srgbClr val="E7E7E8"/>
    <a:srgbClr val="EDF1F9"/>
    <a:srgbClr val="679AC9"/>
    <a:srgbClr val="2258A5"/>
    <a:srgbClr val="E90129"/>
    <a:srgbClr val="003E1C"/>
    <a:srgbClr val="E8EDEA"/>
    <a:srgbClr val="4F81BD"/>
    <a:srgbClr val="1BBE0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212" autoAdjust="0"/>
    <p:restoredTop sz="79592" autoAdjust="0"/>
  </p:normalViewPr>
  <p:slideViewPr>
    <p:cSldViewPr snapToGrid="0" snapToObjects="1">
      <p:cViewPr>
        <p:scale>
          <a:sx n="121" d="100"/>
          <a:sy n="121" d="100"/>
        </p:scale>
        <p:origin x="256" y="144"/>
      </p:cViewPr>
      <p:guideLst>
        <p:guide orient="horz" pos="4319"/>
        <p:guide pos="43"/>
      </p:guideLst>
    </p:cSldViewPr>
  </p:slideViewPr>
  <p:notesTextViewPr>
    <p:cViewPr>
      <p:scale>
        <a:sx n="75" d="100"/>
        <a:sy n="75"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18" Type="http://schemas.openxmlformats.org/officeDocument/2006/relationships/customXml" Target="../customXml/item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commentAuthors" Target="commentAuthors.xml"/><Relationship Id="rId17" Type="http://schemas.openxmlformats.org/officeDocument/2006/relationships/customXml" Target="../customXml/item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notesMaster" Target="notesMasters/notesMaster1.xml"/><Relationship Id="rId19" Type="http://schemas.openxmlformats.org/officeDocument/2006/relationships/customXml" Target="../customXml/item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889938" cy="49641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777607" y="0"/>
            <a:ext cx="2889938" cy="496411"/>
          </a:xfrm>
          <a:prstGeom prst="rect">
            <a:avLst/>
          </a:prstGeom>
        </p:spPr>
        <p:txBody>
          <a:bodyPr vert="horz" lIns="91440" tIns="45720" rIns="91440" bIns="45720" rtlCol="0"/>
          <a:lstStyle>
            <a:lvl1pPr algn="r">
              <a:defRPr sz="1200"/>
            </a:lvl1pPr>
          </a:lstStyle>
          <a:p>
            <a:fld id="{CAF0C3AD-0E0B-3B48-B884-D5E13FDE24B0}" type="datetimeFigureOut">
              <a:rPr lang="en-US" smtClean="0"/>
              <a:t>6/19/23</a:t>
            </a:fld>
            <a:endParaRPr lang="en-US"/>
          </a:p>
        </p:txBody>
      </p:sp>
      <p:sp>
        <p:nvSpPr>
          <p:cNvPr id="4" name="Footer Placeholder 3"/>
          <p:cNvSpPr>
            <a:spLocks noGrp="1"/>
          </p:cNvSpPr>
          <p:nvPr>
            <p:ph type="ftr" sz="quarter" idx="2"/>
          </p:nvPr>
        </p:nvSpPr>
        <p:spPr>
          <a:xfrm>
            <a:off x="0" y="9430091"/>
            <a:ext cx="2889938" cy="496411"/>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777607" y="9430091"/>
            <a:ext cx="2889938" cy="496411"/>
          </a:xfrm>
          <a:prstGeom prst="rect">
            <a:avLst/>
          </a:prstGeom>
        </p:spPr>
        <p:txBody>
          <a:bodyPr vert="horz" lIns="91440" tIns="45720" rIns="91440" bIns="45720" rtlCol="0" anchor="b"/>
          <a:lstStyle>
            <a:lvl1pPr algn="r">
              <a:defRPr sz="1200"/>
            </a:lvl1pPr>
          </a:lstStyle>
          <a:p>
            <a:fld id="{EFC5EF03-4271-7740-8551-F08F1FE6F1AC}" type="slidenum">
              <a:rPr lang="en-US" smtClean="0"/>
              <a:t>‹#›</a:t>
            </a:fld>
            <a:endParaRPr lang="en-US"/>
          </a:p>
        </p:txBody>
      </p:sp>
    </p:spTree>
    <p:extLst>
      <p:ext uri="{BB962C8B-B14F-4D97-AF65-F5344CB8AC3E}">
        <p14:creationId xmlns:p14="http://schemas.microsoft.com/office/powerpoint/2010/main" val="4935909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889938" cy="49641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777607" y="0"/>
            <a:ext cx="2889938" cy="496411"/>
          </a:xfrm>
          <a:prstGeom prst="rect">
            <a:avLst/>
          </a:prstGeom>
        </p:spPr>
        <p:txBody>
          <a:bodyPr vert="horz" lIns="91440" tIns="45720" rIns="91440" bIns="45720" rtlCol="0"/>
          <a:lstStyle>
            <a:lvl1pPr algn="r">
              <a:defRPr sz="1200"/>
            </a:lvl1pPr>
          </a:lstStyle>
          <a:p>
            <a:fld id="{BC3FBD2D-DAFD-C546-8F3E-B7A7887976D4}" type="datetimeFigureOut">
              <a:rPr lang="en-US" smtClean="0"/>
              <a:t>6/19/23</a:t>
            </a:fld>
            <a:endParaRPr lang="en-US"/>
          </a:p>
        </p:txBody>
      </p:sp>
      <p:sp>
        <p:nvSpPr>
          <p:cNvPr id="4" name="Slide Image Placeholder 3"/>
          <p:cNvSpPr>
            <a:spLocks noGrp="1" noRot="1" noChangeAspect="1"/>
          </p:cNvSpPr>
          <p:nvPr>
            <p:ph type="sldImg" idx="2"/>
          </p:nvPr>
        </p:nvSpPr>
        <p:spPr>
          <a:xfrm>
            <a:off x="26988" y="744538"/>
            <a:ext cx="6615112" cy="3722687"/>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66909" y="4715907"/>
            <a:ext cx="5335270" cy="4467701"/>
          </a:xfrm>
          <a:prstGeom prst="rect">
            <a:avLst/>
          </a:prstGeom>
        </p:spPr>
        <p:txBody>
          <a:bodyPr vert="horz" lIns="91440" tIns="45720" rIns="91440" bIns="45720" rtlCol="0"/>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a:p>
        </p:txBody>
      </p:sp>
      <p:sp>
        <p:nvSpPr>
          <p:cNvPr id="6" name="Footer Placeholder 5"/>
          <p:cNvSpPr>
            <a:spLocks noGrp="1"/>
          </p:cNvSpPr>
          <p:nvPr>
            <p:ph type="ftr" sz="quarter" idx="4"/>
          </p:nvPr>
        </p:nvSpPr>
        <p:spPr>
          <a:xfrm>
            <a:off x="0" y="9430091"/>
            <a:ext cx="2889938" cy="496411"/>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777607" y="9430091"/>
            <a:ext cx="2889938" cy="496411"/>
          </a:xfrm>
          <a:prstGeom prst="rect">
            <a:avLst/>
          </a:prstGeom>
        </p:spPr>
        <p:txBody>
          <a:bodyPr vert="horz" lIns="91440" tIns="45720" rIns="91440" bIns="45720" rtlCol="0" anchor="b"/>
          <a:lstStyle>
            <a:lvl1pPr algn="r">
              <a:defRPr sz="1200"/>
            </a:lvl1pPr>
          </a:lstStyle>
          <a:p>
            <a:fld id="{33BD34C2-C82A-5B4C-8326-9FE602370724}" type="slidenum">
              <a:rPr lang="en-US" smtClean="0"/>
              <a:t>‹#›</a:t>
            </a:fld>
            <a:endParaRPr lang="en-US"/>
          </a:p>
        </p:txBody>
      </p:sp>
    </p:spTree>
    <p:extLst>
      <p:ext uri="{BB962C8B-B14F-4D97-AF65-F5344CB8AC3E}">
        <p14:creationId xmlns:p14="http://schemas.microsoft.com/office/powerpoint/2010/main" val="1349736401"/>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6988" y="744538"/>
            <a:ext cx="6615112" cy="3722687"/>
          </a:xfrm>
        </p:spPr>
      </p:sp>
      <p:sp>
        <p:nvSpPr>
          <p:cNvPr id="3" name="Notes Placeholder 2"/>
          <p:cNvSpPr>
            <a:spLocks noGrp="1"/>
          </p:cNvSpPr>
          <p:nvPr>
            <p:ph type="body" idx="1"/>
          </p:nvPr>
        </p:nvSpPr>
        <p:spPr/>
        <p:txBody>
          <a:bodyPr/>
          <a:lstStyle/>
          <a:p>
            <a:r>
              <a:rPr lang="en-GB" sz="2000" b="0" i="0" dirty="0">
                <a:solidFill>
                  <a:srgbClr val="374151"/>
                </a:solidFill>
                <a:effectLst/>
                <a:latin typeface="Söhne"/>
              </a:rPr>
              <a:t>"Revolutionizing Antimicrobial Decision-Making: Harnessing the Potential of AI and Machine Learning in Integrated Clinical Decision Support Systems”</a:t>
            </a:r>
          </a:p>
          <a:p>
            <a:r>
              <a:rPr lang="en-GB" sz="2000" b="0" i="0" dirty="0">
                <a:solidFill>
                  <a:srgbClr val="374151"/>
                </a:solidFill>
                <a:effectLst/>
                <a:latin typeface="Söhne"/>
              </a:rPr>
              <a:t>“Amplifying Healthcare: Unleashing the Power of AI and Machine Learning in Clinical Decision Support Systems”</a:t>
            </a:r>
            <a:br>
              <a:rPr lang="en-GB" sz="2000" dirty="0"/>
            </a:br>
            <a:r>
              <a:rPr lang="en-GB" sz="2000" b="0" i="0" dirty="0">
                <a:solidFill>
                  <a:srgbClr val="374151"/>
                </a:solidFill>
                <a:effectLst/>
                <a:latin typeface="Söhne"/>
              </a:rPr>
              <a:t>"Elevating Antimicrobial Decision-Making: Empowering Hospitals with AI and Machine Learning in Clinical Decision Support Systems"</a:t>
            </a:r>
            <a:endParaRPr lang="en-GB" sz="2000" dirty="0"/>
          </a:p>
        </p:txBody>
      </p:sp>
      <p:sp>
        <p:nvSpPr>
          <p:cNvPr id="4" name="Slide Number Placeholder 3"/>
          <p:cNvSpPr>
            <a:spLocks noGrp="1"/>
          </p:cNvSpPr>
          <p:nvPr>
            <p:ph type="sldNum" sz="quarter" idx="10"/>
          </p:nvPr>
        </p:nvSpPr>
        <p:spPr/>
        <p:txBody>
          <a:bodyPr/>
          <a:lstStyle/>
          <a:p>
            <a:fld id="{33BD34C2-C82A-5B4C-8326-9FE602370724}" type="slidenum">
              <a:rPr lang="en-US" smtClean="0"/>
              <a:t>1</a:t>
            </a:fld>
            <a:endParaRPr lang="en-US"/>
          </a:p>
        </p:txBody>
      </p:sp>
    </p:spTree>
    <p:extLst>
      <p:ext uri="{BB962C8B-B14F-4D97-AF65-F5344CB8AC3E}">
        <p14:creationId xmlns:p14="http://schemas.microsoft.com/office/powerpoint/2010/main" val="33708766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6988" y="744538"/>
            <a:ext cx="6615112" cy="3722687"/>
          </a:xfrm>
        </p:spPr>
      </p:sp>
      <p:sp>
        <p:nvSpPr>
          <p:cNvPr id="3" name="Notes Placeholder 2"/>
          <p:cNvSpPr>
            <a:spLocks noGrp="1"/>
          </p:cNvSpPr>
          <p:nvPr>
            <p:ph type="body" idx="1"/>
          </p:nvPr>
        </p:nvSpPr>
        <p:spPr/>
        <p:txBody>
          <a:bodyPr/>
          <a:lstStyle/>
          <a:p>
            <a:pPr marL="171450" indent="-171450">
              <a:buFontTx/>
              <a:buChar char="-"/>
            </a:pPr>
            <a:endParaRPr lang="en-US" sz="1800" dirty="0">
              <a:cs typeface="Calibri"/>
            </a:endParaRPr>
          </a:p>
        </p:txBody>
      </p:sp>
      <p:sp>
        <p:nvSpPr>
          <p:cNvPr id="4" name="Slide Number Placeholder 3"/>
          <p:cNvSpPr>
            <a:spLocks noGrp="1"/>
          </p:cNvSpPr>
          <p:nvPr>
            <p:ph type="sldNum" sz="quarter" idx="5"/>
          </p:nvPr>
        </p:nvSpPr>
        <p:spPr/>
        <p:txBody>
          <a:bodyPr/>
          <a:lstStyle/>
          <a:p>
            <a:fld id="{33BD34C2-C82A-5B4C-8326-9FE602370724}" type="slidenum">
              <a:rPr lang="en-US" smtClean="0"/>
              <a:t>2</a:t>
            </a:fld>
            <a:endParaRPr lang="en-US"/>
          </a:p>
        </p:txBody>
      </p:sp>
    </p:spTree>
    <p:extLst>
      <p:ext uri="{BB962C8B-B14F-4D97-AF65-F5344CB8AC3E}">
        <p14:creationId xmlns:p14="http://schemas.microsoft.com/office/powerpoint/2010/main" val="15861610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6988" y="744538"/>
            <a:ext cx="6615112" cy="3722687"/>
          </a:xfrm>
        </p:spPr>
      </p:sp>
      <p:sp>
        <p:nvSpPr>
          <p:cNvPr id="3" name="Notes Placeholder 2"/>
          <p:cNvSpPr>
            <a:spLocks noGrp="1"/>
          </p:cNvSpPr>
          <p:nvPr>
            <p:ph type="body" idx="1"/>
          </p:nvPr>
        </p:nvSpPr>
        <p:spPr/>
        <p:txBody>
          <a:bodyPr/>
          <a:lstStyle/>
          <a:p>
            <a:pPr marL="171450" indent="-171450">
              <a:buFontTx/>
              <a:buChar char="-"/>
            </a:pPr>
            <a:endParaRPr lang="en-GB" sz="1800" b="0" i="0" dirty="0">
              <a:solidFill>
                <a:srgbClr val="374151"/>
              </a:solidFill>
              <a:effectLst/>
              <a:latin typeface="Söhne"/>
              <a:cs typeface="Calibri"/>
            </a:endParaRPr>
          </a:p>
          <a:p>
            <a:pPr marL="171450" indent="-171450">
              <a:buFontTx/>
              <a:buChar char="-"/>
            </a:pPr>
            <a:r>
              <a:rPr lang="en-GB" sz="1800" b="0" i="0" dirty="0">
                <a:solidFill>
                  <a:srgbClr val="374151"/>
                </a:solidFill>
                <a:effectLst/>
                <a:latin typeface="Söhne"/>
                <a:cs typeface="Calibri"/>
              </a:rPr>
              <a:t>Management</a:t>
            </a:r>
          </a:p>
          <a:p>
            <a:pPr marL="628650" lvl="1" indent="-171450">
              <a:buFontTx/>
              <a:buChar char="-"/>
            </a:pPr>
            <a:r>
              <a:rPr lang="en-GB" sz="1800" b="0" i="0" dirty="0">
                <a:solidFill>
                  <a:srgbClr val="374151"/>
                </a:solidFill>
                <a:effectLst/>
                <a:latin typeface="Söhne"/>
                <a:cs typeface="Calibri"/>
              </a:rPr>
              <a:t>Easy access to records</a:t>
            </a:r>
          </a:p>
          <a:p>
            <a:pPr marL="628650" lvl="1" indent="-171450">
              <a:buFontTx/>
              <a:buChar char="-"/>
            </a:pPr>
            <a:r>
              <a:rPr lang="en-GB" sz="1800" b="0" i="0" dirty="0">
                <a:solidFill>
                  <a:srgbClr val="374151"/>
                </a:solidFill>
                <a:effectLst/>
                <a:latin typeface="Söhne"/>
                <a:cs typeface="Calibri"/>
              </a:rPr>
              <a:t>Facilitate visualisation and communication</a:t>
            </a:r>
          </a:p>
          <a:p>
            <a:pPr marL="628650" lvl="1" indent="-171450">
              <a:buFontTx/>
              <a:buChar char="-"/>
            </a:pPr>
            <a:r>
              <a:rPr lang="en-GB" sz="1800" b="0" i="0" dirty="0">
                <a:solidFill>
                  <a:srgbClr val="374151"/>
                </a:solidFill>
                <a:effectLst/>
                <a:latin typeface="Söhne"/>
                <a:cs typeface="Calibri"/>
              </a:rPr>
              <a:t>Reminders, alerts…</a:t>
            </a:r>
          </a:p>
          <a:p>
            <a:pPr marL="628650" lvl="1" indent="-171450">
              <a:buFontTx/>
              <a:buChar char="-"/>
            </a:pPr>
            <a:r>
              <a:rPr lang="en-GB" sz="1800" b="0" i="0" dirty="0">
                <a:solidFill>
                  <a:srgbClr val="374151"/>
                </a:solidFill>
                <a:effectLst/>
                <a:latin typeface="Söhne"/>
                <a:cs typeface="Calibri"/>
              </a:rPr>
              <a:t>Patient engagement</a:t>
            </a:r>
          </a:p>
          <a:p>
            <a:pPr marL="171450" indent="-171450">
              <a:buFontTx/>
              <a:buChar char="-"/>
            </a:pPr>
            <a:endParaRPr lang="en-GB" sz="1800" b="0" i="0" dirty="0">
              <a:solidFill>
                <a:srgbClr val="374151"/>
              </a:solidFill>
              <a:effectLst/>
              <a:latin typeface="Söhne"/>
              <a:cs typeface="Calibri"/>
            </a:endParaRPr>
          </a:p>
          <a:p>
            <a:pPr marL="171450" indent="-171450">
              <a:buFontTx/>
              <a:buChar char="-"/>
            </a:pPr>
            <a:r>
              <a:rPr lang="en-GB" sz="1800" b="0" i="0" dirty="0">
                <a:solidFill>
                  <a:srgbClr val="374151"/>
                </a:solidFill>
                <a:effectLst/>
                <a:latin typeface="Söhne"/>
                <a:cs typeface="Calibri"/>
              </a:rPr>
              <a:t>AI &amp; Decision Making</a:t>
            </a:r>
          </a:p>
          <a:p>
            <a:pPr marL="628650" lvl="1" indent="-171450">
              <a:buFontTx/>
              <a:buChar char="-"/>
            </a:pPr>
            <a:r>
              <a:rPr lang="en-GB" sz="1800" b="0" i="0" dirty="0">
                <a:solidFill>
                  <a:srgbClr val="374151"/>
                </a:solidFill>
                <a:effectLst/>
                <a:latin typeface="Söhne"/>
                <a:cs typeface="Calibri"/>
              </a:rPr>
              <a:t>Case-Based Reasoning</a:t>
            </a:r>
          </a:p>
          <a:p>
            <a:pPr marL="628650" lvl="1" indent="-171450">
              <a:buFontTx/>
              <a:buChar char="-"/>
            </a:pPr>
            <a:r>
              <a:rPr lang="en-GB" sz="1800" b="0" i="0" dirty="0">
                <a:solidFill>
                  <a:srgbClr val="374151"/>
                </a:solidFill>
                <a:effectLst/>
                <a:latin typeface="Söhne"/>
                <a:cs typeface="Calibri"/>
              </a:rPr>
              <a:t>Supervised Machine Learning</a:t>
            </a:r>
          </a:p>
          <a:p>
            <a:pPr marL="628650" lvl="1" indent="-171450">
              <a:buFontTx/>
              <a:buChar char="-"/>
            </a:pPr>
            <a:endParaRPr lang="en-GB" sz="1800" b="0" i="0" dirty="0">
              <a:solidFill>
                <a:srgbClr val="374151"/>
              </a:solidFill>
              <a:effectLst/>
              <a:latin typeface="Söhne"/>
              <a:cs typeface="Calibri"/>
            </a:endParaRPr>
          </a:p>
          <a:p>
            <a:pPr marL="171450" indent="-171450">
              <a:buFontTx/>
              <a:buChar char="-"/>
            </a:pPr>
            <a:r>
              <a:rPr lang="en-GB" sz="1800" b="0" i="0" dirty="0">
                <a:solidFill>
                  <a:srgbClr val="374151"/>
                </a:solidFill>
                <a:effectLst/>
                <a:latin typeface="Söhne"/>
                <a:cs typeface="Calibri"/>
              </a:rPr>
              <a:t>Diagnostics &amp; decision making</a:t>
            </a:r>
          </a:p>
          <a:p>
            <a:pPr marL="628650" lvl="1" indent="-171450">
              <a:buFontTx/>
              <a:buChar char="-"/>
            </a:pPr>
            <a:r>
              <a:rPr lang="en-GB" sz="1800" b="0" i="0" dirty="0">
                <a:solidFill>
                  <a:srgbClr val="374151"/>
                </a:solidFill>
                <a:effectLst/>
                <a:latin typeface="Söhne"/>
                <a:cs typeface="Calibri"/>
              </a:rPr>
              <a:t>From vital signs</a:t>
            </a:r>
          </a:p>
          <a:p>
            <a:pPr marL="628650" lvl="1" indent="-171450">
              <a:buFontTx/>
              <a:buChar char="-"/>
            </a:pPr>
            <a:r>
              <a:rPr lang="en-GB" sz="1800" b="0" i="0" dirty="0">
                <a:solidFill>
                  <a:srgbClr val="374151"/>
                </a:solidFill>
                <a:effectLst/>
                <a:latin typeface="Söhne"/>
                <a:cs typeface="Calibri"/>
              </a:rPr>
              <a:t>From imaging</a:t>
            </a:r>
          </a:p>
          <a:p>
            <a:pPr marL="628650" lvl="1" indent="-171450">
              <a:buFontTx/>
              <a:buChar char="-"/>
            </a:pPr>
            <a:r>
              <a:rPr lang="en-GB" sz="1800" b="0" i="0" dirty="0">
                <a:solidFill>
                  <a:srgbClr val="374151"/>
                </a:solidFill>
                <a:effectLst/>
                <a:latin typeface="Söhne"/>
                <a:cs typeface="Calibri"/>
              </a:rPr>
              <a:t>From clinical notes</a:t>
            </a:r>
          </a:p>
          <a:p>
            <a:pPr marL="628650" lvl="1" indent="-171450">
              <a:buFontTx/>
              <a:buChar char="-"/>
            </a:pPr>
            <a:r>
              <a:rPr lang="en-GB" sz="1800" b="0" i="0" dirty="0">
                <a:solidFill>
                  <a:srgbClr val="374151"/>
                </a:solidFill>
                <a:effectLst/>
                <a:latin typeface="Söhne"/>
                <a:cs typeface="Calibri"/>
              </a:rPr>
              <a:t>From lab samples (Dx)</a:t>
            </a:r>
          </a:p>
          <a:p>
            <a:pPr marL="171450" indent="-171450">
              <a:buFontTx/>
              <a:buChar char="-"/>
            </a:pPr>
            <a:endParaRPr lang="en-GB" sz="1800" b="0" i="0" dirty="0">
              <a:solidFill>
                <a:srgbClr val="374151"/>
              </a:solidFill>
              <a:effectLst/>
              <a:latin typeface="Söhne"/>
              <a:cs typeface="Calibri"/>
            </a:endParaRPr>
          </a:p>
          <a:p>
            <a:pPr marL="171450" indent="-171450">
              <a:buFontTx/>
              <a:buChar char="-"/>
            </a:pPr>
            <a:r>
              <a:rPr lang="en-GB" sz="1800" b="0" i="0" dirty="0">
                <a:solidFill>
                  <a:srgbClr val="374151"/>
                </a:solidFill>
                <a:effectLst/>
                <a:latin typeface="Söhne"/>
                <a:cs typeface="Calibri"/>
              </a:rPr>
              <a:t>Support medication</a:t>
            </a:r>
          </a:p>
          <a:p>
            <a:pPr marL="628650" lvl="1" indent="-171450">
              <a:buFontTx/>
              <a:buChar char="-"/>
            </a:pPr>
            <a:r>
              <a:rPr lang="en-GB" sz="1800" b="0" i="0" dirty="0">
                <a:solidFill>
                  <a:srgbClr val="374151"/>
                </a:solidFill>
                <a:effectLst/>
                <a:latin typeface="Söhne"/>
                <a:cs typeface="Calibri"/>
              </a:rPr>
              <a:t>Drug selection</a:t>
            </a:r>
          </a:p>
          <a:p>
            <a:pPr marL="628650" lvl="1" indent="-171450">
              <a:buFontTx/>
              <a:buChar char="-"/>
            </a:pPr>
            <a:r>
              <a:rPr lang="en-GB" sz="1800" b="0" i="0" dirty="0">
                <a:solidFill>
                  <a:srgbClr val="374151"/>
                </a:solidFill>
                <a:effectLst/>
                <a:latin typeface="Söhne"/>
                <a:cs typeface="Calibri"/>
              </a:rPr>
              <a:t>Allergy checking</a:t>
            </a:r>
          </a:p>
          <a:p>
            <a:pPr marL="628650" lvl="1" indent="-171450">
              <a:buFontTx/>
              <a:buChar char="-"/>
            </a:pPr>
            <a:r>
              <a:rPr lang="en-GB" sz="1800" b="0" i="0" dirty="0">
                <a:solidFill>
                  <a:srgbClr val="374151"/>
                </a:solidFill>
                <a:effectLst/>
                <a:latin typeface="Söhne"/>
                <a:cs typeface="Calibri"/>
              </a:rPr>
              <a:t>Basic guidance on dosing</a:t>
            </a:r>
          </a:p>
          <a:p>
            <a:pPr marL="628650" lvl="1" indent="-171450">
              <a:buFontTx/>
              <a:buChar char="-"/>
            </a:pPr>
            <a:r>
              <a:rPr lang="en-GB" sz="1800" b="0" i="0" dirty="0">
                <a:solidFill>
                  <a:srgbClr val="374151"/>
                </a:solidFill>
                <a:effectLst/>
                <a:latin typeface="Söhne"/>
                <a:cs typeface="Calibri"/>
              </a:rPr>
              <a:t>Therapeutic Drug Monitoring</a:t>
            </a:r>
          </a:p>
          <a:p>
            <a:pPr marL="628650" lvl="1" indent="-171450">
              <a:buFontTx/>
              <a:buChar char="-"/>
            </a:pPr>
            <a:r>
              <a:rPr lang="en-GB" sz="1800" b="0" i="0" dirty="0">
                <a:solidFill>
                  <a:srgbClr val="374151"/>
                </a:solidFill>
                <a:effectLst/>
                <a:latin typeface="Söhne"/>
                <a:cs typeface="Calibri"/>
              </a:rPr>
              <a:t>Drug interactions</a:t>
            </a:r>
          </a:p>
          <a:p>
            <a:pPr marL="457200" lvl="1" indent="0">
              <a:buFontTx/>
              <a:buNone/>
            </a:pPr>
            <a:endParaRPr lang="en-GB" sz="1800" b="0" i="0" dirty="0">
              <a:solidFill>
                <a:srgbClr val="374151"/>
              </a:solidFill>
              <a:effectLst/>
              <a:latin typeface="Söhne"/>
              <a:cs typeface="Calibri"/>
            </a:endParaRPr>
          </a:p>
          <a:p>
            <a:pPr marL="628650" lvl="1" indent="-171450">
              <a:buFontTx/>
              <a:buChar char="-"/>
            </a:pPr>
            <a:endParaRPr lang="en-GB" sz="1800" b="0" i="0" dirty="0">
              <a:solidFill>
                <a:srgbClr val="374151"/>
              </a:solidFill>
              <a:effectLst/>
              <a:latin typeface="Söhne"/>
              <a:cs typeface="Calibri"/>
            </a:endParaRPr>
          </a:p>
        </p:txBody>
      </p:sp>
      <p:sp>
        <p:nvSpPr>
          <p:cNvPr id="4" name="Slide Number Placeholder 3"/>
          <p:cNvSpPr>
            <a:spLocks noGrp="1"/>
          </p:cNvSpPr>
          <p:nvPr>
            <p:ph type="sldNum" sz="quarter" idx="5"/>
          </p:nvPr>
        </p:nvSpPr>
        <p:spPr/>
        <p:txBody>
          <a:bodyPr/>
          <a:lstStyle/>
          <a:p>
            <a:fld id="{33BD34C2-C82A-5B4C-8326-9FE602370724}" type="slidenum">
              <a:rPr lang="en-US" smtClean="0"/>
              <a:t>3</a:t>
            </a:fld>
            <a:endParaRPr lang="en-US"/>
          </a:p>
        </p:txBody>
      </p:sp>
    </p:spTree>
    <p:extLst>
      <p:ext uri="{BB962C8B-B14F-4D97-AF65-F5344CB8AC3E}">
        <p14:creationId xmlns:p14="http://schemas.microsoft.com/office/powerpoint/2010/main" val="9791783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6988" y="744538"/>
            <a:ext cx="6615112" cy="3722687"/>
          </a:xfrm>
        </p:spPr>
      </p:sp>
      <p:sp>
        <p:nvSpPr>
          <p:cNvPr id="3" name="Notes Placeholder 2"/>
          <p:cNvSpPr>
            <a:spLocks noGrp="1"/>
          </p:cNvSpPr>
          <p:nvPr>
            <p:ph type="body" idx="1"/>
          </p:nvPr>
        </p:nvSpPr>
        <p:spPr/>
        <p:txBody>
          <a:bodyPr/>
          <a:lstStyle/>
          <a:p>
            <a:pPr marL="171450" indent="-171450">
              <a:buFontTx/>
              <a:buChar char="-"/>
            </a:pPr>
            <a:r>
              <a:rPr lang="en-GB" sz="2800" b="0" i="0" dirty="0">
                <a:solidFill>
                  <a:srgbClr val="374151"/>
                </a:solidFill>
                <a:effectLst/>
                <a:latin typeface="Söhne"/>
              </a:rPr>
              <a:t>Over the years, numerous works and studies have been conducted to explore the application of supervised machine learning in assessing and diagnosing positive microbiology culture as a proxy for various infections, for specific scenarios such as the presence of COVID-19, dengue, dengue shock syndrome, and blood stream infections. Initially, researchers focused on utilizing tabular static data to train machine learning models for classification and prediction tasks. However, as the understanding of these diseases and the mechanisms to collect richer data evolve, researchers realized the importance of longitudinal data in capturing the dynamic nature of infections. Consequently, they began incorporating time-dependent variables and patient histories into their models, enabling more accurate and comprehensive assessments. This shift towards longitudinal data has opened up new avenues for research, fostering advancements in early detection, treatment planning, and overall patient care in the field of infectious diseases.</a:t>
            </a:r>
            <a:endParaRPr lang="en-US" sz="1800" dirty="0">
              <a:cs typeface="Calibri"/>
            </a:endParaRPr>
          </a:p>
        </p:txBody>
      </p:sp>
      <p:sp>
        <p:nvSpPr>
          <p:cNvPr id="4" name="Slide Number Placeholder 3"/>
          <p:cNvSpPr>
            <a:spLocks noGrp="1"/>
          </p:cNvSpPr>
          <p:nvPr>
            <p:ph type="sldNum" sz="quarter" idx="5"/>
          </p:nvPr>
        </p:nvSpPr>
        <p:spPr/>
        <p:txBody>
          <a:bodyPr/>
          <a:lstStyle/>
          <a:p>
            <a:fld id="{33BD34C2-C82A-5B4C-8326-9FE602370724}" type="slidenum">
              <a:rPr lang="en-US" smtClean="0"/>
              <a:t>4</a:t>
            </a:fld>
            <a:endParaRPr lang="en-US"/>
          </a:p>
        </p:txBody>
      </p:sp>
    </p:spTree>
    <p:extLst>
      <p:ext uri="{BB962C8B-B14F-4D97-AF65-F5344CB8AC3E}">
        <p14:creationId xmlns:p14="http://schemas.microsoft.com/office/powerpoint/2010/main" val="1167456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fontAlgn="base"/>
            <a:r>
              <a:rPr lang="en-GB" b="0" i="0" dirty="0">
                <a:effectLst/>
                <a:latin typeface="futura-lt-w01-light"/>
              </a:rPr>
              <a:t>In clinical environments, physician reasoning is based on </a:t>
            </a:r>
            <a:r>
              <a:rPr lang="en-GB" i="0" dirty="0">
                <a:effectLst/>
                <a:latin typeface="futura-lt-w01-light"/>
              </a:rPr>
              <a:t>knowledge</a:t>
            </a:r>
            <a:r>
              <a:rPr lang="en-GB" b="0" i="0" dirty="0">
                <a:effectLst/>
                <a:latin typeface="futura-lt-w01-light"/>
              </a:rPr>
              <a:t> acquired </a:t>
            </a:r>
            <a:r>
              <a:rPr lang="en-GB" i="0" dirty="0">
                <a:effectLst/>
                <a:latin typeface="futura-lt-w01-light"/>
              </a:rPr>
              <a:t>from past cases</a:t>
            </a:r>
            <a:r>
              <a:rPr lang="en-GB" b="0" i="0" dirty="0">
                <a:effectLst/>
                <a:latin typeface="futura-lt-w01-light"/>
              </a:rPr>
              <a:t> personally experienced which is exactly what CBR does!</a:t>
            </a:r>
            <a:endParaRPr lang="en-GB" i="0" dirty="0">
              <a:effectLst/>
            </a:endParaRPr>
          </a:p>
          <a:p>
            <a:pPr algn="just" fontAlgn="base"/>
            <a:r>
              <a:rPr lang="en-GB" b="0" i="0" dirty="0">
                <a:effectLst/>
                <a:latin typeface="futura-lt-w01-light"/>
              </a:rPr>
              <a:t>​</a:t>
            </a:r>
            <a:endParaRPr lang="en-GB" i="0" dirty="0">
              <a:effectLst/>
            </a:endParaRPr>
          </a:p>
          <a:p>
            <a:pPr algn="just" fontAlgn="base"/>
            <a:r>
              <a:rPr lang="en-GB" b="0" i="0" dirty="0">
                <a:effectLst/>
                <a:latin typeface="futura-lt-w01-light"/>
              </a:rPr>
              <a:t>The aim of CBR is to solve new problems based on the solutions of similar past problems in form of cases. CBR is considered a methodology to follow rather than an algorithm in itself. Initially, the CBR methodology requires a set of cases or training examples denoted as case-base. Then, for a specific query, the CBR cycle is divided into four different phases.</a:t>
            </a:r>
            <a:endParaRPr lang="en-GB" i="0" dirty="0">
              <a:effectLst/>
            </a:endParaRPr>
          </a:p>
          <a:p>
            <a:pPr algn="just" fontAlgn="base"/>
            <a:r>
              <a:rPr lang="en-GB" b="0" i="0" dirty="0">
                <a:effectLst/>
                <a:latin typeface="futura-lt-w01-light"/>
              </a:rPr>
              <a:t>​</a:t>
            </a:r>
            <a:endParaRPr lang="en-GB" i="0" dirty="0">
              <a:effectLst/>
            </a:endParaRPr>
          </a:p>
          <a:p>
            <a:pPr algn="just" fontAlgn="base">
              <a:buFont typeface="Arial" panose="020B0604020202020204" pitchFamily="34" charset="0"/>
              <a:buChar char="•"/>
            </a:pPr>
            <a:r>
              <a:rPr lang="en-GB" b="0" i="0" dirty="0">
                <a:effectLst/>
                <a:latin typeface="futura-lt-w01-light"/>
              </a:rPr>
              <a:t>Retrieve: Given a query patient, this phase retrieves from the database those cases that are relevant, based on any predefined similarity metric.</a:t>
            </a:r>
          </a:p>
          <a:p>
            <a:pPr algn="just" fontAlgn="base">
              <a:buFont typeface="Arial" panose="020B0604020202020204" pitchFamily="34" charset="0"/>
              <a:buChar char="•"/>
            </a:pPr>
            <a:r>
              <a:rPr lang="en-GB" b="0" i="0" dirty="0">
                <a:effectLst/>
                <a:latin typeface="futura-lt-w01-light"/>
              </a:rPr>
              <a:t>Reuse: propose a suitable solution for the query patient by adapting and/or combining the solution of the retrieved cases.</a:t>
            </a:r>
          </a:p>
          <a:p>
            <a:pPr algn="just" fontAlgn="base">
              <a:buFont typeface="Arial" panose="020B0604020202020204" pitchFamily="34" charset="0"/>
              <a:buChar char="•"/>
            </a:pPr>
            <a:r>
              <a:rPr lang="en-GB" b="0" i="0" dirty="0">
                <a:effectLst/>
                <a:latin typeface="futura-lt-w01-light"/>
              </a:rPr>
              <a:t>Revise: experts monitor the evolution of the patient to assess whether or not the adapted/proposed solution was appropriate.</a:t>
            </a:r>
          </a:p>
          <a:p>
            <a:pPr algn="just" fontAlgn="base">
              <a:buFont typeface="Arial" panose="020B0604020202020204" pitchFamily="34" charset="0"/>
              <a:buChar char="•"/>
            </a:pPr>
            <a:r>
              <a:rPr lang="en-GB" b="0" i="0" dirty="0">
                <a:effectLst/>
                <a:latin typeface="futura-lt-w01-light"/>
              </a:rPr>
              <a:t>Retain: determine whether or not the patient is of utility to be added into the case-base for future queries.</a:t>
            </a:r>
          </a:p>
          <a:p>
            <a:endParaRPr lang="en-GB" dirty="0"/>
          </a:p>
          <a:p>
            <a:pPr algn="just" fontAlgn="base"/>
            <a:r>
              <a:rPr lang="en-GB" b="0" i="0" dirty="0">
                <a:effectLst/>
                <a:latin typeface="futura-lt-w01-light"/>
              </a:rPr>
              <a:t>Heterogeneity often appears in healthcare data because patients' populations, environment, procedures, and treatment protocols in medical centres vary. In addition, this data is usually of high complexity and its revision in standard format (</a:t>
            </a:r>
            <a:r>
              <a:rPr lang="en-GB" b="0" i="0" dirty="0" err="1">
                <a:effectLst/>
                <a:latin typeface="futura-lt-w01-light"/>
              </a:rPr>
              <a:t>e.g</a:t>
            </a:r>
            <a:r>
              <a:rPr lang="en-GB" b="0" i="0" dirty="0">
                <a:effectLst/>
                <a:latin typeface="futura-lt-w01-light"/>
              </a:rPr>
              <a:t> forms) is very time consuming. Thus intelligent and intuitive </a:t>
            </a:r>
            <a:r>
              <a:rPr lang="en-GB" i="0" dirty="0">
                <a:effectLst/>
                <a:latin typeface="futura-lt-w01-light"/>
              </a:rPr>
              <a:t>visualisation approaches</a:t>
            </a:r>
            <a:r>
              <a:rPr lang="en-GB" b="0" i="0" dirty="0">
                <a:effectLst/>
                <a:latin typeface="futura-lt-w01-light"/>
              </a:rPr>
              <a:t> and </a:t>
            </a:r>
            <a:r>
              <a:rPr lang="en-GB" i="0" dirty="0">
                <a:effectLst/>
                <a:latin typeface="futura-lt-w01-light"/>
              </a:rPr>
              <a:t>performance optimisation</a:t>
            </a:r>
            <a:r>
              <a:rPr lang="en-GB" b="0" i="0" dirty="0">
                <a:effectLst/>
                <a:latin typeface="futura-lt-w01-light"/>
              </a:rPr>
              <a:t> for patient similarity retrieval are key! In this section we introduce the similarity retrieval module which allows to identify clinically meaningful projections of such high dimensional data in two dimensions (often called latent space) that (</a:t>
            </a:r>
            <a:r>
              <a:rPr lang="en-GB" b="0" i="0" dirty="0" err="1">
                <a:effectLst/>
                <a:latin typeface="futura-lt-w01-light"/>
              </a:rPr>
              <a:t>i</a:t>
            </a:r>
            <a:r>
              <a:rPr lang="en-GB" b="0" i="0" dirty="0">
                <a:effectLst/>
                <a:latin typeface="futura-lt-w01-light"/>
              </a:rPr>
              <a:t>) align with the established clinical characteristics of a particular disease and its progression and (ii) maps patients with similar manifestations/phenotypes close together in the latent space. </a:t>
            </a:r>
          </a:p>
          <a:p>
            <a:pPr algn="just" fontAlgn="base"/>
            <a:endParaRPr lang="en-GB" b="0" i="0" dirty="0">
              <a:effectLst/>
              <a:latin typeface="futura-lt-w01-light"/>
            </a:endParaRPr>
          </a:p>
          <a:p>
            <a:pPr algn="just" fontAlgn="base"/>
            <a:endParaRPr lang="en-GB" b="0" i="0" dirty="0">
              <a:effectLst/>
              <a:latin typeface="futura-lt-w01-light"/>
            </a:endParaRPr>
          </a:p>
          <a:p>
            <a:pPr algn="just" fontAlgn="base"/>
            <a:r>
              <a:rPr lang="en-GB" b="0" i="0" dirty="0">
                <a:effectLst/>
                <a:latin typeface="futura-lt-w01-light"/>
              </a:rPr>
              <a:t>Description graph bottom right</a:t>
            </a:r>
          </a:p>
          <a:p>
            <a:pPr algn="just" fontAlgn="base"/>
            <a:r>
              <a:rPr lang="en-GB" b="0" i="0" dirty="0">
                <a:effectLst/>
                <a:latin typeface="futura-lt-w01-light"/>
              </a:rPr>
              <a:t>----------------------------------------</a:t>
            </a:r>
          </a:p>
          <a:p>
            <a:pPr algn="just" fontAlgn="base"/>
            <a:endParaRPr lang="en-GB" b="0" i="0" dirty="0">
              <a:effectLst/>
              <a:latin typeface="futura-lt-w01-light"/>
            </a:endParaRPr>
          </a:p>
          <a:p>
            <a:pPr algn="l"/>
            <a:r>
              <a:rPr lang="en-GB" b="0" i="0" dirty="0">
                <a:solidFill>
                  <a:srgbClr val="28677D"/>
                </a:solidFill>
                <a:effectLst/>
                <a:latin typeface="Space Grotesk"/>
              </a:rPr>
              <a:t>The next layer is the convolutional layer. The convolutional layer takes the texts transformed to sequences of word embeddings as input, and creates feature vectors by analysing the word embeddings for each text. This is done by the use of convolution filters. A convolution filter is a matrix that is filled with weights, that analyses multiple consecutive words in a text simultaneously, and continues like this by going through the whole text to create a feature map. This operation is performed for every text, by using multiple convolution filters, to detect various different relationships between the words. The various convolution filters may also differ from each other in height, which indicates how many consecutive words a filter considers simultaneously in each step. To obtain the feature vectors, the feature maps following from the convolution operation all get added a bias term, and an activation function is applied to add non-linearity (</a:t>
            </a:r>
            <a:r>
              <a:rPr lang="en-GB" b="0" i="0" dirty="0" err="1">
                <a:solidFill>
                  <a:srgbClr val="28677D"/>
                </a:solidFill>
                <a:effectLst/>
                <a:latin typeface="Space Grotesk"/>
              </a:rPr>
              <a:t>ReLU</a:t>
            </a:r>
            <a:r>
              <a:rPr lang="en-GB" b="0" i="0" dirty="0">
                <a:solidFill>
                  <a:srgbClr val="28677D"/>
                </a:solidFill>
                <a:effectLst/>
                <a:latin typeface="Space Grotesk"/>
              </a:rPr>
              <a:t> is the most commonly used activation function). This non-linearity enables to learn more complex relationships.</a:t>
            </a:r>
          </a:p>
          <a:p>
            <a:pPr algn="l"/>
            <a:endParaRPr lang="en-GB" b="0" i="0" dirty="0">
              <a:solidFill>
                <a:srgbClr val="28677D"/>
              </a:solidFill>
              <a:effectLst/>
              <a:latin typeface="Space Grotesk"/>
            </a:endParaRPr>
          </a:p>
          <a:p>
            <a:pPr algn="l"/>
            <a:r>
              <a:rPr lang="en-GB" b="0" i="0" dirty="0">
                <a:solidFill>
                  <a:srgbClr val="28677D"/>
                </a:solidFill>
                <a:effectLst/>
                <a:latin typeface="Space Grotesk"/>
              </a:rPr>
              <a:t>The pooling layer takes the variable-length feature vectors of the convolutional layer as input, and creates fixed-length vectors out of them. By creating these fixed-length feature vectors, the less-relevant local information is removed.</a:t>
            </a:r>
          </a:p>
          <a:p>
            <a:pPr algn="l"/>
            <a:endParaRPr lang="en-GB" b="0" i="0" dirty="0">
              <a:solidFill>
                <a:srgbClr val="28677D"/>
              </a:solidFill>
              <a:effectLst/>
              <a:latin typeface="Space Grotesk"/>
            </a:endParaRPr>
          </a:p>
          <a:p>
            <a:pPr algn="l"/>
            <a:r>
              <a:rPr lang="en-GB" b="0" i="0" dirty="0">
                <a:solidFill>
                  <a:srgbClr val="28677D"/>
                </a:solidFill>
                <a:effectLst/>
                <a:latin typeface="Space Grotesk"/>
              </a:rPr>
              <a:t>The final layer of the CNN is the </a:t>
            </a:r>
            <a:r>
              <a:rPr lang="en-GB" b="0" i="0" dirty="0" err="1">
                <a:solidFill>
                  <a:srgbClr val="28677D"/>
                </a:solidFill>
                <a:effectLst/>
                <a:latin typeface="Space Grotesk"/>
              </a:rPr>
              <a:t>softmax</a:t>
            </a:r>
            <a:r>
              <a:rPr lang="en-GB" b="0" i="0" dirty="0">
                <a:solidFill>
                  <a:srgbClr val="28677D"/>
                </a:solidFill>
                <a:effectLst/>
                <a:latin typeface="Space Grotesk"/>
              </a:rPr>
              <a:t> layer. This layer takes the fixed-length feature vectors as input, where these vectors first enter a fully-connected layer. This fully-connected layer is an efficient way of learning non-linear combinations of the features. The output of this fully-connected layer are numerical values for each class. To assign a straightforward interpretation to these numbers, the </a:t>
            </a:r>
            <a:r>
              <a:rPr lang="en-GB" b="0" i="0" dirty="0" err="1">
                <a:solidFill>
                  <a:srgbClr val="28677D"/>
                </a:solidFill>
                <a:effectLst/>
                <a:latin typeface="Space Grotesk"/>
              </a:rPr>
              <a:t>softmax</a:t>
            </a:r>
            <a:r>
              <a:rPr lang="en-GB" b="0" i="0" dirty="0">
                <a:solidFill>
                  <a:srgbClr val="28677D"/>
                </a:solidFill>
                <a:effectLst/>
                <a:latin typeface="Space Grotesk"/>
              </a:rPr>
              <a:t> function is applied. The </a:t>
            </a:r>
            <a:r>
              <a:rPr lang="en-GB" b="0" i="0" dirty="0" err="1">
                <a:solidFill>
                  <a:srgbClr val="28677D"/>
                </a:solidFill>
                <a:effectLst/>
                <a:latin typeface="Space Grotesk"/>
              </a:rPr>
              <a:t>softmax</a:t>
            </a:r>
            <a:r>
              <a:rPr lang="en-GB" b="0" i="0" dirty="0">
                <a:solidFill>
                  <a:srgbClr val="28677D"/>
                </a:solidFill>
                <a:effectLst/>
                <a:latin typeface="Space Grotesk"/>
              </a:rPr>
              <a:t> function forces the output of the CNN to represent predicted probabilities for each of the classes. The class achieving the highest predicted probability is the resulting predicted class following from the CNN.</a:t>
            </a:r>
          </a:p>
          <a:p>
            <a:pPr algn="l"/>
            <a:endParaRPr lang="en-GB" b="0" i="0" dirty="0">
              <a:solidFill>
                <a:srgbClr val="28677D"/>
              </a:solidFill>
              <a:effectLst/>
              <a:latin typeface="Space Grotesk"/>
            </a:endParaRPr>
          </a:p>
          <a:p>
            <a:pPr algn="l"/>
            <a:r>
              <a:rPr lang="en-GB" b="0" i="0" dirty="0">
                <a:solidFill>
                  <a:srgbClr val="28677D"/>
                </a:solidFill>
                <a:effectLst/>
                <a:latin typeface="Space Grotesk"/>
              </a:rPr>
              <a:t>See: https://machine-learning-</a:t>
            </a:r>
            <a:r>
              <a:rPr lang="en-GB" b="0" i="0" dirty="0" err="1">
                <a:solidFill>
                  <a:srgbClr val="28677D"/>
                </a:solidFill>
                <a:effectLst/>
                <a:latin typeface="Space Grotesk"/>
              </a:rPr>
              <a:t>company.nl</a:t>
            </a:r>
            <a:r>
              <a:rPr lang="en-GB" b="0" i="0" dirty="0">
                <a:solidFill>
                  <a:srgbClr val="28677D"/>
                </a:solidFill>
                <a:effectLst/>
                <a:latin typeface="Space Grotesk"/>
              </a:rPr>
              <a:t>/</a:t>
            </a:r>
            <a:r>
              <a:rPr lang="en-GB" b="0" i="0" dirty="0" err="1">
                <a:solidFill>
                  <a:srgbClr val="28677D"/>
                </a:solidFill>
                <a:effectLst/>
                <a:latin typeface="Space Grotesk"/>
              </a:rPr>
              <a:t>en</a:t>
            </a:r>
            <a:r>
              <a:rPr lang="en-GB" b="0" i="0" dirty="0">
                <a:solidFill>
                  <a:srgbClr val="28677D"/>
                </a:solidFill>
                <a:effectLst/>
                <a:latin typeface="Space Grotesk"/>
              </a:rPr>
              <a:t>/technical/convolutional-neural-network-text-classification-with-risk-assessment-eng/</a:t>
            </a:r>
          </a:p>
          <a:p>
            <a:pPr algn="just" fontAlgn="base"/>
            <a:endParaRPr lang="en-GB" i="0" dirty="0">
              <a:effectLst/>
            </a:endParaRPr>
          </a:p>
          <a:p>
            <a:endParaRPr lang="en-GB" dirty="0"/>
          </a:p>
          <a:p>
            <a:endParaRPr lang="en-GB" dirty="0"/>
          </a:p>
        </p:txBody>
      </p:sp>
      <p:sp>
        <p:nvSpPr>
          <p:cNvPr id="4" name="Slide Number Placeholder 3"/>
          <p:cNvSpPr>
            <a:spLocks noGrp="1"/>
          </p:cNvSpPr>
          <p:nvPr>
            <p:ph type="sldNum" sz="quarter" idx="5"/>
          </p:nvPr>
        </p:nvSpPr>
        <p:spPr/>
        <p:txBody>
          <a:bodyPr/>
          <a:lstStyle/>
          <a:p>
            <a:fld id="{33BD34C2-C82A-5B4C-8326-9FE602370724}" type="slidenum">
              <a:rPr lang="en-US" smtClean="0"/>
              <a:t>5</a:t>
            </a:fld>
            <a:endParaRPr lang="en-US"/>
          </a:p>
        </p:txBody>
      </p:sp>
    </p:spTree>
    <p:extLst>
      <p:ext uri="{BB962C8B-B14F-4D97-AF65-F5344CB8AC3E}">
        <p14:creationId xmlns:p14="http://schemas.microsoft.com/office/powerpoint/2010/main" val="10173224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374151"/>
                </a:solidFill>
                <a:effectLst/>
                <a:latin typeface="Söhne"/>
              </a:rPr>
              <a:t>A novel case-based approach, leveraging the power of autoencoders to reduce the input features of dengue patients into a two-dimensional (2D) space for enhanced visualization has been prototype. Dengue, with its well-known disease dynamics encompassing the febrile, critical, and recovery phases, serves as an ideal candidate for this approach. By employing autoencoders, which are neural networks designed to compress and reconstruct data, the vast array of patient features can be effectively condensed into a concise 2D representation. This reduction not only facilitates the efficient retrieval of similar patients but also enables the visualization of patient clusters using density maps, highlighting various phenotypes and categories based on the extracted features. Moreover, this approach allows for the visualization of a patient's evolution over time, providing valuable insights into the progression of the disease. By combining the power of autoencoders and the dynamics of a disease, this case-based approach offers a promising avenue for improved patient characterization and understanding of the disease's intricate patterns.</a:t>
            </a:r>
            <a:endParaRPr lang="en-GB" dirty="0"/>
          </a:p>
        </p:txBody>
      </p:sp>
      <p:sp>
        <p:nvSpPr>
          <p:cNvPr id="4" name="Slide Number Placeholder 3"/>
          <p:cNvSpPr>
            <a:spLocks noGrp="1"/>
          </p:cNvSpPr>
          <p:nvPr>
            <p:ph type="sldNum" sz="quarter" idx="5"/>
          </p:nvPr>
        </p:nvSpPr>
        <p:spPr/>
        <p:txBody>
          <a:bodyPr/>
          <a:lstStyle/>
          <a:p>
            <a:fld id="{33BD34C2-C82A-5B4C-8326-9FE602370724}" type="slidenum">
              <a:rPr lang="en-US" smtClean="0"/>
              <a:t>6</a:t>
            </a:fld>
            <a:endParaRPr lang="en-US"/>
          </a:p>
        </p:txBody>
      </p:sp>
    </p:spTree>
    <p:extLst>
      <p:ext uri="{BB962C8B-B14F-4D97-AF65-F5344CB8AC3E}">
        <p14:creationId xmlns:p14="http://schemas.microsoft.com/office/powerpoint/2010/main" val="15457965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404040"/>
                </a:solidFill>
                <a:effectLst/>
                <a:latin typeface="Lato" panose="020F0502020204030203" pitchFamily="34" charset="0"/>
              </a:rPr>
              <a:t>Antimicrobial susceptibility testing or </a:t>
            </a:r>
            <a:r>
              <a:rPr lang="en-GB" dirty="0">
                <a:effectLst/>
              </a:rPr>
              <a:t>AST</a:t>
            </a:r>
            <a:r>
              <a:rPr lang="en-GB" b="0" i="0" dirty="0">
                <a:solidFill>
                  <a:srgbClr val="404040"/>
                </a:solidFill>
                <a:effectLst/>
                <a:latin typeface="Lato" panose="020F0502020204030203" pitchFamily="34" charset="0"/>
              </a:rPr>
              <a:t> is a laboratory method used to determine the effectiveness of antimicrobial agents against specific microorganisms. It helps in guiding appropriate antimicrobial therapy by providing valuable information about the susceptibility or resistance of bacteria, fungi, or other pathogens to different drugs. Establishing </a:t>
            </a:r>
            <a:r>
              <a:rPr lang="en-GB" b="0" i="0">
                <a:solidFill>
                  <a:srgbClr val="404040"/>
                </a:solidFill>
                <a:effectLst/>
                <a:latin typeface="Lato" panose="020F0502020204030203" pitchFamily="34" charset="0"/>
              </a:rPr>
              <a:t>quantifiable metrics using AST data </a:t>
            </a:r>
            <a:r>
              <a:rPr lang="en-GB" b="0" i="0" dirty="0">
                <a:solidFill>
                  <a:srgbClr val="404040"/>
                </a:solidFill>
                <a:effectLst/>
                <a:latin typeface="Lato" panose="020F0502020204030203" pitchFamily="34" charset="0"/>
              </a:rPr>
              <a:t>is essential to gain a standardized and objective framework to monitor the emergence and spread of resistant strains, assess the effectiveness of antimicrobial interventions, and evaluate the impact of various interventions and policies. Such metrics enable us to quantify resistance levels, track trends over time, and compare data across different regions and healthcare settings, facilitating evidence-based decision making. Furthermore, these metrics provide a foundation for the development of sophisticated algorithms that can </a:t>
            </a:r>
            <a:r>
              <a:rPr lang="en-GB" b="0" i="0" dirty="0" err="1">
                <a:solidFill>
                  <a:srgbClr val="404040"/>
                </a:solidFill>
                <a:effectLst/>
                <a:latin typeface="Lato" panose="020F0502020204030203" pitchFamily="34" charset="0"/>
              </a:rPr>
              <a:t>analyze</a:t>
            </a:r>
            <a:r>
              <a:rPr lang="en-GB" b="0" i="0" dirty="0">
                <a:solidFill>
                  <a:srgbClr val="404040"/>
                </a:solidFill>
                <a:effectLst/>
                <a:latin typeface="Lato" panose="020F0502020204030203" pitchFamily="34" charset="0"/>
              </a:rPr>
              <a:t> vast amounts of data, identify patterns, predict resistance patterns, and assist clinicians in making informed treatment choices. By integrating these metrics into clinical decision support systems, healthcare providers can access real-time, data-driven insights to optimize antimicrobial therapy, improve patient outcomes, and mitigate the further development and dissemination of antimicrobial resistance.</a:t>
            </a:r>
            <a:endParaRPr lang="en-GB" dirty="0"/>
          </a:p>
        </p:txBody>
      </p:sp>
      <p:sp>
        <p:nvSpPr>
          <p:cNvPr id="4" name="Slide Number Placeholder 3"/>
          <p:cNvSpPr>
            <a:spLocks noGrp="1"/>
          </p:cNvSpPr>
          <p:nvPr>
            <p:ph type="sldNum" sz="quarter" idx="5"/>
          </p:nvPr>
        </p:nvSpPr>
        <p:spPr/>
        <p:txBody>
          <a:bodyPr/>
          <a:lstStyle/>
          <a:p>
            <a:fld id="{33BD34C2-C82A-5B4C-8326-9FE602370724}" type="slidenum">
              <a:rPr lang="en-US" smtClean="0"/>
              <a:t>7</a:t>
            </a:fld>
            <a:endParaRPr lang="en-US"/>
          </a:p>
        </p:txBody>
      </p:sp>
    </p:spTree>
    <p:extLst>
      <p:ext uri="{BB962C8B-B14F-4D97-AF65-F5344CB8AC3E}">
        <p14:creationId xmlns:p14="http://schemas.microsoft.com/office/powerpoint/2010/main" val="4660608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6988" y="744538"/>
            <a:ext cx="6615112" cy="3722687"/>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3BD34C2-C82A-5B4C-8326-9FE602370724}" type="slidenum">
              <a:rPr lang="en-US" smtClean="0"/>
              <a:t>8</a:t>
            </a:fld>
            <a:endParaRPr lang="en-US"/>
          </a:p>
        </p:txBody>
      </p:sp>
    </p:spTree>
    <p:extLst>
      <p:ext uri="{BB962C8B-B14F-4D97-AF65-F5344CB8AC3E}">
        <p14:creationId xmlns:p14="http://schemas.microsoft.com/office/powerpoint/2010/main" val="41613559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endParaRPr lang="en-GB"/>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GB"/>
          </a:p>
        </p:txBody>
      </p:sp>
      <p:sp>
        <p:nvSpPr>
          <p:cNvPr id="4" name="Date Placeholder 3"/>
          <p:cNvSpPr>
            <a:spLocks noGrp="1"/>
          </p:cNvSpPr>
          <p:nvPr>
            <p:ph type="dt" sz="half" idx="10"/>
          </p:nvPr>
        </p:nvSpPr>
        <p:spPr>
          <a:xfrm>
            <a:off x="288758" y="6356351"/>
            <a:ext cx="2844800" cy="365125"/>
          </a:xfrm>
        </p:spPr>
        <p:txBody>
          <a:bodyPr/>
          <a:lstStyle/>
          <a:p>
            <a:fld id="{A369C12F-D85A-354E-9AA3-048108BE3B9A}" type="datetime1">
              <a:rPr lang="en-GB" smtClean="0"/>
              <a:t>19/06/2023</a:t>
            </a:fld>
            <a:endParaRPr lang="en-US"/>
          </a:p>
        </p:txBody>
      </p:sp>
      <p:sp>
        <p:nvSpPr>
          <p:cNvPr id="5" name="Footer Placeholder 4"/>
          <p:cNvSpPr>
            <a:spLocks noGrp="1"/>
          </p:cNvSpPr>
          <p:nvPr>
            <p:ph type="ftr" sz="quarter" idx="11"/>
          </p:nvPr>
        </p:nvSpPr>
        <p:spPr>
          <a:xfrm>
            <a:off x="3304675" y="6356351"/>
            <a:ext cx="5678904" cy="365125"/>
          </a:xfrm>
        </p:spPr>
        <p:txBody>
          <a:bodyPr/>
          <a:lstStyle/>
          <a:p>
            <a:endParaRPr lang="en-US" dirty="0"/>
          </a:p>
        </p:txBody>
      </p:sp>
      <p:sp>
        <p:nvSpPr>
          <p:cNvPr id="6" name="Slide Number Placeholder 5"/>
          <p:cNvSpPr>
            <a:spLocks noGrp="1"/>
          </p:cNvSpPr>
          <p:nvPr>
            <p:ph type="sldNum" sz="quarter" idx="12"/>
          </p:nvPr>
        </p:nvSpPr>
        <p:spPr>
          <a:xfrm>
            <a:off x="9186779" y="6356351"/>
            <a:ext cx="2844800" cy="365125"/>
          </a:xfrm>
        </p:spPr>
        <p:txBody>
          <a:bodyPr/>
          <a:lstStyle/>
          <a:p>
            <a:fld id="{AABFF9DA-2577-3447-9DFE-17137E505E19}" type="slidenum">
              <a:rPr lang="en-US" smtClean="0"/>
              <a:t>‹#›</a:t>
            </a:fld>
            <a:endParaRPr lang="en-US"/>
          </a:p>
        </p:txBody>
      </p:sp>
    </p:spTree>
    <p:extLst>
      <p:ext uri="{BB962C8B-B14F-4D97-AF65-F5344CB8AC3E}">
        <p14:creationId xmlns:p14="http://schemas.microsoft.com/office/powerpoint/2010/main" val="6692858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A17E9883-4827-4A4A-AEE6-7B3E0CB3119D}" type="datetime1">
              <a:rPr lang="en-GB" smtClean="0"/>
              <a:t>19/06/2023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BFF9DA-2577-3447-9DFE-17137E505E19}" type="slidenum">
              <a:rPr lang="en-US" smtClean="0"/>
              <a:t>‹#›</a:t>
            </a:fld>
            <a:endParaRPr lang="en-US"/>
          </a:p>
        </p:txBody>
      </p:sp>
    </p:spTree>
    <p:extLst>
      <p:ext uri="{BB962C8B-B14F-4D97-AF65-F5344CB8AC3E}">
        <p14:creationId xmlns:p14="http://schemas.microsoft.com/office/powerpoint/2010/main" val="12552197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14A874EF-E515-5C48-A642-A2E5DC84D9AD}" type="datetime1">
              <a:rPr lang="en-GB" smtClean="0"/>
              <a:t>19/06/2023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BFF9DA-2577-3447-9DFE-17137E505E19}" type="slidenum">
              <a:rPr lang="en-US" smtClean="0"/>
              <a:t>‹#›</a:t>
            </a:fld>
            <a:endParaRPr lang="en-US"/>
          </a:p>
        </p:txBody>
      </p:sp>
    </p:spTree>
    <p:extLst>
      <p:ext uri="{BB962C8B-B14F-4D97-AF65-F5344CB8AC3E}">
        <p14:creationId xmlns:p14="http://schemas.microsoft.com/office/powerpoint/2010/main" val="33597328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932299BD-6DA8-124D-8534-DFA18D953CBB}" type="datetime1">
              <a:rPr lang="en-GB" smtClean="0"/>
              <a:t>19/06/2023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BFF9DA-2577-3447-9DFE-17137E505E19}" type="slidenum">
              <a:rPr lang="en-US" smtClean="0"/>
              <a:t>‹#›</a:t>
            </a:fld>
            <a:endParaRPr lang="en-US"/>
          </a:p>
        </p:txBody>
      </p:sp>
    </p:spTree>
    <p:extLst>
      <p:ext uri="{BB962C8B-B14F-4D97-AF65-F5344CB8AC3E}">
        <p14:creationId xmlns:p14="http://schemas.microsoft.com/office/powerpoint/2010/main" val="29495932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endParaRPr lang="en-GB"/>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7D31EC8-158D-9D47-BB7F-7709291A65D9}" type="datetime1">
              <a:rPr lang="en-GB" smtClean="0"/>
              <a:t>19/06/2023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BFF9DA-2577-3447-9DFE-17137E505E19}" type="slidenum">
              <a:rPr lang="en-US" smtClean="0"/>
              <a:t>‹#›</a:t>
            </a:fld>
            <a:endParaRPr lang="en-US"/>
          </a:p>
        </p:txBody>
      </p:sp>
    </p:spTree>
    <p:extLst>
      <p:ext uri="{BB962C8B-B14F-4D97-AF65-F5344CB8AC3E}">
        <p14:creationId xmlns:p14="http://schemas.microsoft.com/office/powerpoint/2010/main" val="32888440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p:txBody>
          <a:bodyPr/>
          <a:lstStyle/>
          <a:p>
            <a:fld id="{47E8FEC0-BC78-C944-95F1-4B9187ED5210}" type="datetime1">
              <a:rPr lang="en-GB" smtClean="0"/>
              <a:t>19/06/2023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ABFF9DA-2577-3447-9DFE-17137E505E19}" type="slidenum">
              <a:rPr lang="en-US" smtClean="0"/>
              <a:t>‹#›</a:t>
            </a:fld>
            <a:endParaRPr lang="en-US"/>
          </a:p>
        </p:txBody>
      </p:sp>
    </p:spTree>
    <p:extLst>
      <p:ext uri="{BB962C8B-B14F-4D97-AF65-F5344CB8AC3E}">
        <p14:creationId xmlns:p14="http://schemas.microsoft.com/office/powerpoint/2010/main" val="40546726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GB"/>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p:cNvSpPr>
            <a:spLocks noGrp="1"/>
          </p:cNvSpPr>
          <p:nvPr>
            <p:ph type="dt" sz="half" idx="10"/>
          </p:nvPr>
        </p:nvSpPr>
        <p:spPr/>
        <p:txBody>
          <a:bodyPr/>
          <a:lstStyle/>
          <a:p>
            <a:fld id="{E43201CD-2280-D846-BBF1-7A3178601D3C}" type="datetime1">
              <a:rPr lang="en-GB" smtClean="0"/>
              <a:t>19/06/2023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ABFF9DA-2577-3447-9DFE-17137E505E19}" type="slidenum">
              <a:rPr lang="en-US" smtClean="0"/>
              <a:t>‹#›</a:t>
            </a:fld>
            <a:endParaRPr lang="en-US"/>
          </a:p>
        </p:txBody>
      </p:sp>
    </p:spTree>
    <p:extLst>
      <p:ext uri="{BB962C8B-B14F-4D97-AF65-F5344CB8AC3E}">
        <p14:creationId xmlns:p14="http://schemas.microsoft.com/office/powerpoint/2010/main" val="19916491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2"/>
          <p:cNvSpPr>
            <a:spLocks noGrp="1"/>
          </p:cNvSpPr>
          <p:nvPr>
            <p:ph type="dt" sz="half" idx="10"/>
          </p:nvPr>
        </p:nvSpPr>
        <p:spPr/>
        <p:txBody>
          <a:bodyPr/>
          <a:lstStyle/>
          <a:p>
            <a:fld id="{0958D937-B7A4-FC45-BB49-5A91A6C2602E}" type="datetime1">
              <a:rPr lang="en-GB" smtClean="0"/>
              <a:t>19/06/2023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ABFF9DA-2577-3447-9DFE-17137E505E19}" type="slidenum">
              <a:rPr lang="en-US" smtClean="0"/>
              <a:t>‹#›</a:t>
            </a:fld>
            <a:endParaRPr lang="en-US"/>
          </a:p>
        </p:txBody>
      </p:sp>
    </p:spTree>
    <p:extLst>
      <p:ext uri="{BB962C8B-B14F-4D97-AF65-F5344CB8AC3E}">
        <p14:creationId xmlns:p14="http://schemas.microsoft.com/office/powerpoint/2010/main" val="2854320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517B131-9C69-134A-8DEB-F9B7D8E0013B}" type="datetime1">
              <a:rPr lang="en-GB" smtClean="0"/>
              <a:t>19/06/2023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ABFF9DA-2577-3447-9DFE-17137E505E19}" type="slidenum">
              <a:rPr lang="en-US" smtClean="0"/>
              <a:t>‹#›</a:t>
            </a:fld>
            <a:endParaRPr lang="en-US"/>
          </a:p>
        </p:txBody>
      </p:sp>
    </p:spTree>
    <p:extLst>
      <p:ext uri="{BB962C8B-B14F-4D97-AF65-F5344CB8AC3E}">
        <p14:creationId xmlns:p14="http://schemas.microsoft.com/office/powerpoint/2010/main" val="24155131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endParaRPr lang="en-GB"/>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33B1758-65BF-3746-9322-38BD8EBA35E1}" type="datetime1">
              <a:rPr lang="en-GB" smtClean="0"/>
              <a:t>19/06/2023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ABFF9DA-2577-3447-9DFE-17137E505E19}" type="slidenum">
              <a:rPr lang="en-US" smtClean="0"/>
              <a:t>‹#›</a:t>
            </a:fld>
            <a:endParaRPr lang="en-US"/>
          </a:p>
        </p:txBody>
      </p:sp>
    </p:spTree>
    <p:extLst>
      <p:ext uri="{BB962C8B-B14F-4D97-AF65-F5344CB8AC3E}">
        <p14:creationId xmlns:p14="http://schemas.microsoft.com/office/powerpoint/2010/main" val="35044034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endParaRPr lang="en-GB"/>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A6C9B2F-2C7B-BA40-A59D-71BA534B0572}" type="datetime1">
              <a:rPr lang="en-GB" smtClean="0"/>
              <a:t>19/06/2023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ABFF9DA-2577-3447-9DFE-17137E505E19}" type="slidenum">
              <a:rPr lang="en-US" smtClean="0"/>
              <a:t>‹#›</a:t>
            </a:fld>
            <a:endParaRPr lang="en-US"/>
          </a:p>
        </p:txBody>
      </p:sp>
    </p:spTree>
    <p:extLst>
      <p:ext uri="{BB962C8B-B14F-4D97-AF65-F5344CB8AC3E}">
        <p14:creationId xmlns:p14="http://schemas.microsoft.com/office/powerpoint/2010/main" val="32995583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dirty="0"/>
              <a:t>Click to edit Master title style</a:t>
            </a:r>
            <a:endParaRPr lang="en-GB" dirty="0"/>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B7AA7C6-053A-4245-B16D-C3C912CB30C6}" type="datetime1">
              <a:rPr lang="en-GB" smtClean="0"/>
              <a:t>19/06/2023</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ABFF9DA-2577-3447-9DFE-17137E505E19}" type="slidenum">
              <a:rPr lang="en-US" smtClean="0"/>
              <a:t>‹#›</a:t>
            </a:fld>
            <a:endParaRPr lang="en-US"/>
          </a:p>
        </p:txBody>
      </p:sp>
      <p:pic>
        <p:nvPicPr>
          <p:cNvPr id="7" name="Picture 39" descr="Second_Top"/>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1"/>
            <a:ext cx="12192000" cy="9429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 name="Picture 40" descr="IMP_Logo_2Colou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190501" y="74612"/>
            <a:ext cx="1411108" cy="3254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5288456"/>
      </p:ext>
    </p:extLst>
  </p:cSld>
  <p:clrMap bg1="lt1" tx1="dk1" bg2="lt2" tx2="dk2" accent1="accent1" accent2="accent2" accent3="accent3" accent4="accent4" accent5="accent5" accent6="accent6" hlink="hlink" folHlink="folHlink"/>
  <p:sldLayoutIdLst>
    <p:sldLayoutId id="2147483702" r:id="rId1"/>
    <p:sldLayoutId id="2147483703" r:id="rId2"/>
    <p:sldLayoutId id="2147483704" r:id="rId3"/>
    <p:sldLayoutId id="2147483705" r:id="rId4"/>
    <p:sldLayoutId id="2147483706" r:id="rId5"/>
    <p:sldLayoutId id="2147483707" r:id="rId6"/>
    <p:sldLayoutId id="2147483708" r:id="rId7"/>
    <p:sldLayoutId id="2147483709" r:id="rId8"/>
    <p:sldLayoutId id="2147483710" r:id="rId9"/>
    <p:sldLayoutId id="2147483711" r:id="rId10"/>
    <p:sldLayoutId id="2147483712"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tiff"/><Relationship Id="rId3" Type="http://schemas.openxmlformats.org/officeDocument/2006/relationships/image" Target="../media/image3.png"/><Relationship Id="rId7" Type="http://schemas.openxmlformats.org/officeDocument/2006/relationships/image" Target="../media/image6.jp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hyperlink" Target="https://bahp.github.io/portfolio-academic/" TargetMode="External"/><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7.png"/><Relationship Id="rId3" Type="http://schemas.openxmlformats.org/officeDocument/2006/relationships/image" Target="../media/image8.png"/><Relationship Id="rId7" Type="http://schemas.openxmlformats.org/officeDocument/2006/relationships/image" Target="../media/image12.svg"/><Relationship Id="rId12" Type="http://schemas.openxmlformats.org/officeDocument/2006/relationships/image" Target="../media/image16.svg"/><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image" Target="../media/image11.png"/><Relationship Id="rId11" Type="http://schemas.openxmlformats.org/officeDocument/2006/relationships/image" Target="../media/image15.png"/><Relationship Id="rId5" Type="http://schemas.openxmlformats.org/officeDocument/2006/relationships/image" Target="../media/image10.svg"/><Relationship Id="rId10" Type="http://schemas.openxmlformats.org/officeDocument/2006/relationships/image" Target="../media/image5.png"/><Relationship Id="rId4" Type="http://schemas.openxmlformats.org/officeDocument/2006/relationships/image" Target="../media/image9.png"/><Relationship Id="rId9" Type="http://schemas.openxmlformats.org/officeDocument/2006/relationships/image" Target="../media/image14.svg"/></Relationships>
</file>

<file path=ppt/slides/_rels/slide3.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28.png"/><Relationship Id="rId3" Type="http://schemas.openxmlformats.org/officeDocument/2006/relationships/image" Target="../media/image18.png"/><Relationship Id="rId7" Type="http://schemas.openxmlformats.org/officeDocument/2006/relationships/image" Target="../media/image22.png"/><Relationship Id="rId12" Type="http://schemas.openxmlformats.org/officeDocument/2006/relationships/image" Target="../media/image27.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21.png"/><Relationship Id="rId11" Type="http://schemas.openxmlformats.org/officeDocument/2006/relationships/image" Target="../media/image26.png"/><Relationship Id="rId5" Type="http://schemas.openxmlformats.org/officeDocument/2006/relationships/image" Target="../media/image20.pn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png"/><Relationship Id="rId14" Type="http://schemas.openxmlformats.org/officeDocument/2006/relationships/image" Target="../media/image29.png"/></Relationships>
</file>

<file path=ppt/slides/_rels/slide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10" Type="http://schemas.openxmlformats.org/officeDocument/2006/relationships/image" Target="../media/image36.png"/><Relationship Id="rId4" Type="http://schemas.openxmlformats.org/officeDocument/2006/relationships/image" Target="../media/image30.png"/><Relationship Id="rId9" Type="http://schemas.openxmlformats.org/officeDocument/2006/relationships/image" Target="../media/image35.jpg"/></Relationships>
</file>

<file path=ppt/slides/_rels/slide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39.PNG"/><Relationship Id="rId4" Type="http://schemas.openxmlformats.org/officeDocument/2006/relationships/image" Target="../media/image38.PNG"/></Relationships>
</file>

<file path=ppt/slides/_rels/slide7.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19.png"/><Relationship Id="rId7" Type="http://schemas.openxmlformats.org/officeDocument/2006/relationships/image" Target="../media/image43.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42.png"/><Relationship Id="rId11" Type="http://schemas.openxmlformats.org/officeDocument/2006/relationships/image" Target="../media/image47.png"/><Relationship Id="rId5" Type="http://schemas.openxmlformats.org/officeDocument/2006/relationships/image" Target="../media/image41.png"/><Relationship Id="rId10" Type="http://schemas.openxmlformats.org/officeDocument/2006/relationships/image" Target="../media/image46.png"/><Relationship Id="rId4" Type="http://schemas.openxmlformats.org/officeDocument/2006/relationships/image" Target="../media/image40.png"/><Relationship Id="rId9" Type="http://schemas.openxmlformats.org/officeDocument/2006/relationships/image" Target="../media/image45.png"/></Relationships>
</file>

<file path=ppt/slides/_rels/slide8.xml.rels><?xml version="1.0" encoding="UTF-8" standalone="yes"?>
<Relationships xmlns="http://schemas.openxmlformats.org/package/2006/relationships"><Relationship Id="rId3" Type="http://schemas.openxmlformats.org/officeDocument/2006/relationships/hyperlink" Target="https://bahp.github.io/portfolio-academic/"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7.tiff"/><Relationship Id="rId5" Type="http://schemas.openxmlformats.org/officeDocument/2006/relationships/image" Target="../media/image6.jp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
            <a:ext cx="12192000" cy="942975"/>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5" name="Slide Number Placeholder 4"/>
          <p:cNvSpPr>
            <a:spLocks noGrp="1"/>
          </p:cNvSpPr>
          <p:nvPr>
            <p:ph type="sldNum" sz="quarter" idx="12"/>
          </p:nvPr>
        </p:nvSpPr>
        <p:spPr>
          <a:xfrm>
            <a:off x="9604169" y="6379375"/>
            <a:ext cx="2133600" cy="365125"/>
          </a:xfrm>
        </p:spPr>
        <p:txBody>
          <a:bodyPr>
            <a:normAutofit/>
          </a:bodyPr>
          <a:lstStyle/>
          <a:p>
            <a:fld id="{AABFF9DA-2577-3447-9DFE-17137E505E19}" type="slidenum">
              <a:rPr lang="en-US" smtClean="0"/>
              <a:t>1</a:t>
            </a:fld>
            <a:endParaRPr lang="en-US" dirty="0"/>
          </a:p>
        </p:txBody>
      </p:sp>
      <p:pic>
        <p:nvPicPr>
          <p:cNvPr id="12" name="Picture 17" descr="IMP_Logo_Whit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2105" y="195926"/>
            <a:ext cx="1566523" cy="4123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 name="TextBox 3"/>
          <p:cNvSpPr txBox="1"/>
          <p:nvPr/>
        </p:nvSpPr>
        <p:spPr>
          <a:xfrm>
            <a:off x="-571500" y="2070100"/>
            <a:ext cx="184666" cy="369332"/>
          </a:xfrm>
          <a:prstGeom prst="rect">
            <a:avLst/>
          </a:prstGeom>
          <a:noFill/>
        </p:spPr>
        <p:txBody>
          <a:bodyPr wrap="none" rtlCol="0">
            <a:spAutoFit/>
          </a:bodyPr>
          <a:lstStyle/>
          <a:p>
            <a:endParaRPr lang="en-US"/>
          </a:p>
        </p:txBody>
      </p:sp>
      <p:sp>
        <p:nvSpPr>
          <p:cNvPr id="13" name="TextBox 12"/>
          <p:cNvSpPr txBox="1"/>
          <p:nvPr/>
        </p:nvSpPr>
        <p:spPr>
          <a:xfrm>
            <a:off x="3469671" y="4058599"/>
            <a:ext cx="5054600" cy="1600438"/>
          </a:xfrm>
          <a:prstGeom prst="rect">
            <a:avLst/>
          </a:prstGeom>
          <a:noFill/>
        </p:spPr>
        <p:txBody>
          <a:bodyPr wrap="square" rtlCol="0">
            <a:spAutoFit/>
          </a:bodyPr>
          <a:lstStyle/>
          <a:p>
            <a:pPr algn="ctr"/>
            <a:r>
              <a:rPr lang="en-US" sz="1400" dirty="0">
                <a:latin typeface="Constantia"/>
                <a:cs typeface="Constantia"/>
              </a:rPr>
              <a:t>Bernard Hernandez</a:t>
            </a:r>
          </a:p>
          <a:p>
            <a:pPr algn="ctr"/>
            <a:r>
              <a:rPr lang="en-US" sz="1400" dirty="0">
                <a:latin typeface="Constantia"/>
                <a:cs typeface="Constantia"/>
              </a:rPr>
              <a:t>b.hernandez-perez@imperial.ac.uk</a:t>
            </a:r>
          </a:p>
          <a:p>
            <a:pPr algn="ctr"/>
            <a:r>
              <a:rPr lang="en-US" sz="1400" dirty="0">
                <a:latin typeface="Constantia"/>
                <a:cs typeface="Constantia"/>
              </a:rPr>
              <a:t>Department of Medicine</a:t>
            </a:r>
          </a:p>
          <a:p>
            <a:pPr algn="ctr"/>
            <a:r>
              <a:rPr lang="en-US" sz="1400" dirty="0">
                <a:latin typeface="Constantia"/>
                <a:cs typeface="Constantia"/>
              </a:rPr>
              <a:t>Imperial College London</a:t>
            </a:r>
          </a:p>
          <a:p>
            <a:pPr algn="ctr"/>
            <a:r>
              <a:rPr lang="en-US" sz="1400" dirty="0">
                <a:latin typeface="Constantia"/>
                <a:cs typeface="Constantia"/>
                <a:hlinkClick r:id="rId5"/>
              </a:rPr>
              <a:t>https://bahp.github.io/portfolio-academic/</a:t>
            </a:r>
            <a:endParaRPr lang="en-US" sz="1400" dirty="0">
              <a:latin typeface="Constantia"/>
              <a:cs typeface="Constantia"/>
            </a:endParaRPr>
          </a:p>
          <a:p>
            <a:pPr algn="ctr"/>
            <a:endParaRPr lang="en-US" sz="1400" dirty="0">
              <a:latin typeface="Constantia"/>
              <a:cs typeface="Constantia"/>
            </a:endParaRPr>
          </a:p>
          <a:p>
            <a:pPr algn="ctr"/>
            <a:r>
              <a:rPr lang="en-US" sz="1400" dirty="0">
                <a:latin typeface="Constantia"/>
                <a:cs typeface="Constantia"/>
              </a:rPr>
              <a:t>21</a:t>
            </a:r>
            <a:r>
              <a:rPr lang="en-US" sz="1400" baseline="30000" dirty="0">
                <a:latin typeface="Constantia"/>
                <a:cs typeface="Constantia"/>
              </a:rPr>
              <a:t>th</a:t>
            </a:r>
            <a:r>
              <a:rPr lang="en-US" sz="1400" dirty="0">
                <a:latin typeface="Constantia"/>
                <a:cs typeface="Constantia"/>
              </a:rPr>
              <a:t> of June 2023</a:t>
            </a:r>
          </a:p>
        </p:txBody>
      </p:sp>
      <p:sp>
        <p:nvSpPr>
          <p:cNvPr id="20" name="AutoShape 4" descr="Image result for luke moore imperial"/>
          <p:cNvSpPr>
            <a:spLocks noChangeAspect="1" noChangeArrowheads="1"/>
          </p:cNvSpPr>
          <p:nvPr/>
        </p:nvSpPr>
        <p:spPr bwMode="auto">
          <a:xfrm>
            <a:off x="12386736" y="-142515"/>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3" name="Slide Number Placeholder 4"/>
          <p:cNvSpPr txBox="1">
            <a:spLocks/>
          </p:cNvSpPr>
          <p:nvPr/>
        </p:nvSpPr>
        <p:spPr>
          <a:xfrm>
            <a:off x="18784361" y="6358299"/>
            <a:ext cx="21336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76611D25-C73D-4B53-8DE4-43A2C5166B25}" type="slidenum">
              <a:rPr lang="en-GB"/>
              <a:pPr/>
              <a:t>1</a:t>
            </a:fld>
            <a:endParaRPr lang="en-GB"/>
          </a:p>
        </p:txBody>
      </p:sp>
      <p:sp>
        <p:nvSpPr>
          <p:cNvPr id="2" name="TextBox 1">
            <a:extLst>
              <a:ext uri="{FF2B5EF4-FFF2-40B4-BE49-F238E27FC236}">
                <a16:creationId xmlns:a16="http://schemas.microsoft.com/office/drawing/2014/main" id="{7B0791B2-C63B-264B-8FDD-71D273160CF9}"/>
              </a:ext>
            </a:extLst>
          </p:cNvPr>
          <p:cNvSpPr txBox="1"/>
          <p:nvPr/>
        </p:nvSpPr>
        <p:spPr>
          <a:xfrm>
            <a:off x="1993401" y="1414406"/>
            <a:ext cx="8499764" cy="2554545"/>
          </a:xfrm>
          <a:prstGeom prst="rect">
            <a:avLst/>
          </a:prstGeom>
          <a:noFill/>
        </p:spPr>
        <p:txBody>
          <a:bodyPr wrap="square" rtlCol="0">
            <a:spAutoFit/>
          </a:bodyPr>
          <a:lstStyle/>
          <a:p>
            <a:pPr algn="ctr"/>
            <a:r>
              <a:rPr lang="en-GB" sz="3200" dirty="0">
                <a:latin typeface="Constantia" panose="02030602050306030303" pitchFamily="18" charset="0"/>
              </a:rPr>
              <a:t>Data-driven web-based intelligent decision support systems for infection management at the point of care</a:t>
            </a:r>
          </a:p>
          <a:p>
            <a:pPr algn="ctr"/>
            <a:endParaRPr lang="en-GB" sz="2800" dirty="0">
              <a:latin typeface="Constantia" panose="02030602050306030303" pitchFamily="18" charset="0"/>
            </a:endParaRPr>
          </a:p>
          <a:p>
            <a:pPr algn="ctr"/>
            <a:r>
              <a:rPr lang="en-GB" b="0" i="1" dirty="0">
                <a:solidFill>
                  <a:srgbClr val="374151"/>
                </a:solidFill>
                <a:effectLst/>
                <a:latin typeface="Constantia" panose="02030602050306030303" pitchFamily="18" charset="0"/>
              </a:rPr>
              <a:t>"Revolutionizing Antimicrobial Decision-Making: Harnessing the Potential of AI and Machine Learning in Integrated Clinical Decision Support Systems” - </a:t>
            </a:r>
            <a:r>
              <a:rPr lang="en-GB" b="0" i="1" dirty="0" err="1">
                <a:solidFill>
                  <a:srgbClr val="374151"/>
                </a:solidFill>
                <a:effectLst/>
                <a:latin typeface="Constantia" panose="02030602050306030303" pitchFamily="18" charset="0"/>
              </a:rPr>
              <a:t>ChatGPT</a:t>
            </a:r>
            <a:endParaRPr lang="en-US" i="1" dirty="0">
              <a:latin typeface="Constantia" panose="02030602050306030303" pitchFamily="18" charset="0"/>
            </a:endParaRPr>
          </a:p>
        </p:txBody>
      </p:sp>
      <p:pic>
        <p:nvPicPr>
          <p:cNvPr id="28" name="Picture 8" descr="Imperial College London · GitHub">
            <a:extLst>
              <a:ext uri="{FF2B5EF4-FFF2-40B4-BE49-F238E27FC236}">
                <a16:creationId xmlns:a16="http://schemas.microsoft.com/office/drawing/2014/main" id="{87BBF6A2-6908-4E47-A5EC-55487DF422C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60911" y="5849013"/>
            <a:ext cx="468000" cy="468000"/>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30" descr="Logo, company name&#10;&#10;Description automatically generated">
            <a:extLst>
              <a:ext uri="{FF2B5EF4-FFF2-40B4-BE49-F238E27FC236}">
                <a16:creationId xmlns:a16="http://schemas.microsoft.com/office/drawing/2014/main" id="{D7E20BA8-0B89-44BF-937F-C0B0535F71CA}"/>
              </a:ext>
            </a:extLst>
          </p:cNvPr>
          <p:cNvPicPr>
            <a:picLocks noChangeAspect="1"/>
          </p:cNvPicPr>
          <p:nvPr/>
        </p:nvPicPr>
        <p:blipFill rotWithShape="1">
          <a:blip r:embed="rId7"/>
          <a:srcRect t="14247" b="17932"/>
          <a:stretch/>
        </p:blipFill>
        <p:spPr>
          <a:xfrm>
            <a:off x="5490507" y="5851587"/>
            <a:ext cx="691180" cy="468761"/>
          </a:xfrm>
          <a:prstGeom prst="rect">
            <a:avLst/>
          </a:prstGeom>
          <a:ln w="3175">
            <a:solidFill>
              <a:schemeClr val="bg1">
                <a:lumMod val="50000"/>
              </a:schemeClr>
            </a:solidFill>
          </a:ln>
        </p:spPr>
      </p:pic>
      <p:pic>
        <p:nvPicPr>
          <p:cNvPr id="3" name="Picture 2">
            <a:extLst>
              <a:ext uri="{FF2B5EF4-FFF2-40B4-BE49-F238E27FC236}">
                <a16:creationId xmlns:a16="http://schemas.microsoft.com/office/drawing/2014/main" id="{947EABF7-FEA4-F548-8C77-93E983B030FD}"/>
              </a:ext>
            </a:extLst>
          </p:cNvPr>
          <p:cNvPicPr>
            <a:picLocks noChangeAspect="1"/>
          </p:cNvPicPr>
          <p:nvPr/>
        </p:nvPicPr>
        <p:blipFill>
          <a:blip r:embed="rId8"/>
          <a:stretch>
            <a:fillRect/>
          </a:stretch>
        </p:blipFill>
        <p:spPr>
          <a:xfrm>
            <a:off x="6243283" y="5851587"/>
            <a:ext cx="827282" cy="465426"/>
          </a:xfrm>
          <a:prstGeom prst="rect">
            <a:avLst/>
          </a:prstGeom>
          <a:ln w="3175">
            <a:solidFill>
              <a:schemeClr val="bg1">
                <a:lumMod val="50000"/>
              </a:schemeClr>
            </a:solidFill>
          </a:ln>
        </p:spPr>
      </p:pic>
    </p:spTree>
    <p:extLst>
      <p:ext uri="{BB962C8B-B14F-4D97-AF65-F5344CB8AC3E}">
        <p14:creationId xmlns:p14="http://schemas.microsoft.com/office/powerpoint/2010/main" val="191039039"/>
      </p:ext>
    </p:extLst>
  </p:cSld>
  <p:clrMapOvr>
    <a:masterClrMapping/>
  </p:clrMapOvr>
  <mc:AlternateContent xmlns:mc="http://schemas.openxmlformats.org/markup-compatibility/2006" xmlns:p14="http://schemas.microsoft.com/office/powerpoint/2010/main">
    <mc:Choice Requires="p14">
      <p:transition spd="slow" p14:dur="2000" advTm="29540"/>
    </mc:Choice>
    <mc:Fallback xmlns="">
      <p:transition spd="slow" advTm="29540"/>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A map of europe with different countries/regions&#10;&#10;Description automatically generated with low confidence">
            <a:extLst>
              <a:ext uri="{FF2B5EF4-FFF2-40B4-BE49-F238E27FC236}">
                <a16:creationId xmlns:a16="http://schemas.microsoft.com/office/drawing/2014/main" id="{A84CD84E-8FF5-4565-61F4-4C0304AB0A91}"/>
              </a:ext>
            </a:extLst>
          </p:cNvPr>
          <p:cNvPicPr>
            <a:picLocks noChangeAspect="1"/>
          </p:cNvPicPr>
          <p:nvPr/>
        </p:nvPicPr>
        <p:blipFill rotWithShape="1">
          <a:blip r:embed="rId3"/>
          <a:srcRect l="10040"/>
          <a:stretch/>
        </p:blipFill>
        <p:spPr>
          <a:xfrm>
            <a:off x="6914367" y="1600201"/>
            <a:ext cx="4447644" cy="4525963"/>
          </a:xfrm>
          <a:prstGeom prst="rect">
            <a:avLst/>
          </a:prstGeom>
          <a:noFill/>
        </p:spPr>
      </p:pic>
      <p:sp>
        <p:nvSpPr>
          <p:cNvPr id="3" name="Slide Number Placeholder 2">
            <a:extLst>
              <a:ext uri="{FF2B5EF4-FFF2-40B4-BE49-F238E27FC236}">
                <a16:creationId xmlns:a16="http://schemas.microsoft.com/office/drawing/2014/main" id="{C1D5CBFB-0DF9-664C-BA87-16073363A65D}"/>
              </a:ext>
            </a:extLst>
          </p:cNvPr>
          <p:cNvSpPr>
            <a:spLocks noGrp="1"/>
          </p:cNvSpPr>
          <p:nvPr>
            <p:ph type="sldNum" sz="quarter" idx="12"/>
          </p:nvPr>
        </p:nvSpPr>
        <p:spPr>
          <a:xfrm>
            <a:off x="8737600" y="6356351"/>
            <a:ext cx="2844800" cy="365125"/>
          </a:xfrm>
        </p:spPr>
        <p:txBody>
          <a:bodyPr vert="horz" lIns="91440" tIns="45720" rIns="91440" bIns="45720" rtlCol="0" anchor="ctr">
            <a:normAutofit/>
          </a:bodyPr>
          <a:lstStyle/>
          <a:p>
            <a:pPr>
              <a:spcAft>
                <a:spcPts val="600"/>
              </a:spcAft>
            </a:pPr>
            <a:fld id="{AABFF9DA-2577-3447-9DFE-17137E505E19}" type="slidenum">
              <a:rPr lang="en-US" smtClean="0"/>
              <a:pPr>
                <a:spcAft>
                  <a:spcPts val="600"/>
                </a:spcAft>
              </a:pPr>
              <a:t>2</a:t>
            </a:fld>
            <a:endParaRPr lang="en-US"/>
          </a:p>
        </p:txBody>
      </p:sp>
      <p:sp>
        <p:nvSpPr>
          <p:cNvPr id="20" name="Title 1">
            <a:extLst>
              <a:ext uri="{FF2B5EF4-FFF2-40B4-BE49-F238E27FC236}">
                <a16:creationId xmlns:a16="http://schemas.microsoft.com/office/drawing/2014/main" id="{91B00ED0-6EE3-5192-209D-CAD450040E29}"/>
              </a:ext>
            </a:extLst>
          </p:cNvPr>
          <p:cNvSpPr txBox="1">
            <a:spLocks/>
          </p:cNvSpPr>
          <p:nvPr/>
        </p:nvSpPr>
        <p:spPr>
          <a:xfrm>
            <a:off x="2048820" y="130176"/>
            <a:ext cx="8229600" cy="688976"/>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GB" sz="2400" b="1" dirty="0">
                <a:solidFill>
                  <a:srgbClr val="800000"/>
                </a:solidFill>
                <a:latin typeface="Constantia"/>
                <a:cs typeface="Constantia"/>
              </a:rPr>
              <a:t>BACKGROUND</a:t>
            </a:r>
            <a:endParaRPr lang="en-US" sz="2400" b="1" dirty="0">
              <a:solidFill>
                <a:srgbClr val="800000"/>
              </a:solidFill>
              <a:latin typeface="Constantia"/>
              <a:cs typeface="Constantia"/>
            </a:endParaRPr>
          </a:p>
        </p:txBody>
      </p:sp>
      <p:sp>
        <p:nvSpPr>
          <p:cNvPr id="21" name="Content Placeholder 2">
            <a:extLst>
              <a:ext uri="{FF2B5EF4-FFF2-40B4-BE49-F238E27FC236}">
                <a16:creationId xmlns:a16="http://schemas.microsoft.com/office/drawing/2014/main" id="{D2B63D0D-B961-A991-A1DA-25E09DC9BBA5}"/>
              </a:ext>
            </a:extLst>
          </p:cNvPr>
          <p:cNvSpPr>
            <a:spLocks noGrp="1"/>
          </p:cNvSpPr>
          <p:nvPr>
            <p:ph sz="half" idx="1"/>
          </p:nvPr>
        </p:nvSpPr>
        <p:spPr>
          <a:xfrm>
            <a:off x="609600" y="1600200"/>
            <a:ext cx="5969876" cy="4525963"/>
          </a:xfrm>
        </p:spPr>
        <p:txBody>
          <a:bodyPr>
            <a:noAutofit/>
          </a:bodyPr>
          <a:lstStyle/>
          <a:p>
            <a:pPr marL="128016" indent="-128016" defTabSz="512064">
              <a:spcBef>
                <a:spcPts val="560"/>
              </a:spcBef>
            </a:pPr>
            <a:r>
              <a:rPr lang="en-GB" sz="1400" b="1" dirty="0">
                <a:latin typeface="Constantia" panose="02030602050306030303" pitchFamily="18" charset="0"/>
              </a:rPr>
              <a:t>Rey Juan Carlos University (URJC), Madrid, Spain</a:t>
            </a:r>
          </a:p>
          <a:p>
            <a:pPr marL="528066" lvl="1" indent="-128016" defTabSz="512064">
              <a:spcBef>
                <a:spcPts val="560"/>
              </a:spcBef>
            </a:pPr>
            <a:r>
              <a:rPr lang="en-GB" sz="1200" dirty="0">
                <a:latin typeface="Constantia" panose="02030602050306030303" pitchFamily="18" charset="0"/>
              </a:rPr>
              <a:t>B.Sc. in Telecommunications</a:t>
            </a:r>
          </a:p>
          <a:p>
            <a:pPr marL="528066" lvl="1" indent="-128016" defTabSz="512064">
              <a:spcBef>
                <a:spcPts val="560"/>
              </a:spcBef>
            </a:pPr>
            <a:r>
              <a:rPr lang="en-GB" sz="1200" dirty="0">
                <a:latin typeface="Constantia" panose="02030602050306030303" pitchFamily="18" charset="0"/>
              </a:rPr>
              <a:t>B.Sc. in Computer Science</a:t>
            </a:r>
          </a:p>
          <a:p>
            <a:pPr marL="0" indent="0" defTabSz="512064">
              <a:spcBef>
                <a:spcPts val="560"/>
              </a:spcBef>
              <a:buNone/>
            </a:pPr>
            <a:endParaRPr lang="en-GB" sz="1400" b="1" dirty="0">
              <a:latin typeface="Constantia" panose="02030602050306030303" pitchFamily="18" charset="0"/>
            </a:endParaRPr>
          </a:p>
          <a:p>
            <a:pPr marL="0" indent="0" defTabSz="512064">
              <a:spcBef>
                <a:spcPts val="560"/>
              </a:spcBef>
              <a:buNone/>
            </a:pPr>
            <a:endParaRPr lang="en-GB" sz="1400" b="1" dirty="0">
              <a:latin typeface="Constantia" panose="02030602050306030303" pitchFamily="18" charset="0"/>
            </a:endParaRPr>
          </a:p>
          <a:p>
            <a:pPr marL="128016" indent="-128016" defTabSz="512064">
              <a:spcBef>
                <a:spcPts val="560"/>
              </a:spcBef>
            </a:pPr>
            <a:r>
              <a:rPr lang="en-GB" sz="1400" b="1" kern="1200" dirty="0">
                <a:solidFill>
                  <a:schemeClr val="tx1"/>
                </a:solidFill>
                <a:latin typeface="Constantia" panose="02030602050306030303" pitchFamily="18" charset="0"/>
              </a:rPr>
              <a:t>Royal Institute of Technology (KTH), Stockholm, Sweden</a:t>
            </a:r>
          </a:p>
          <a:p>
            <a:pPr marL="528066" lvl="1" indent="-128016" defTabSz="512064">
              <a:spcBef>
                <a:spcPts val="560"/>
              </a:spcBef>
            </a:pPr>
            <a:r>
              <a:rPr lang="en-GB" sz="1200" kern="1200" dirty="0">
                <a:solidFill>
                  <a:schemeClr val="tx1"/>
                </a:solidFill>
                <a:latin typeface="Constantia" panose="02030602050306030303" pitchFamily="18" charset="0"/>
              </a:rPr>
              <a:t>M.Sc. </a:t>
            </a:r>
            <a:r>
              <a:rPr lang="en-GB" sz="1200" dirty="0">
                <a:latin typeface="Constantia" panose="02030602050306030303" pitchFamily="18" charset="0"/>
              </a:rPr>
              <a:t>i</a:t>
            </a:r>
            <a:r>
              <a:rPr lang="en-GB" sz="1200" kern="1200" dirty="0">
                <a:solidFill>
                  <a:schemeClr val="tx1"/>
                </a:solidFill>
                <a:latin typeface="Constantia" panose="02030602050306030303" pitchFamily="18" charset="0"/>
              </a:rPr>
              <a:t>n Machine Learning</a:t>
            </a:r>
          </a:p>
          <a:p>
            <a:pPr marL="528066" lvl="1" indent="-128016" defTabSz="512064">
              <a:spcBef>
                <a:spcPts val="560"/>
              </a:spcBef>
            </a:pPr>
            <a:endParaRPr lang="en-GB" sz="1200" b="1" kern="1200" dirty="0">
              <a:solidFill>
                <a:schemeClr val="tx1"/>
              </a:solidFill>
              <a:latin typeface="Constantia" panose="02030602050306030303" pitchFamily="18" charset="0"/>
            </a:endParaRPr>
          </a:p>
          <a:p>
            <a:pPr marL="528066" lvl="1" indent="-128016" defTabSz="512064">
              <a:spcBef>
                <a:spcPts val="560"/>
              </a:spcBef>
            </a:pPr>
            <a:endParaRPr lang="en-GB" sz="1200" b="1" kern="1200" dirty="0">
              <a:solidFill>
                <a:schemeClr val="tx1"/>
              </a:solidFill>
              <a:latin typeface="Constantia" panose="02030602050306030303" pitchFamily="18" charset="0"/>
            </a:endParaRPr>
          </a:p>
          <a:p>
            <a:pPr marL="528066" lvl="1" indent="-128016" defTabSz="512064">
              <a:spcBef>
                <a:spcPts val="560"/>
              </a:spcBef>
            </a:pPr>
            <a:endParaRPr lang="en-GB" sz="1200" b="1" kern="1200" dirty="0">
              <a:solidFill>
                <a:schemeClr val="tx1"/>
              </a:solidFill>
              <a:latin typeface="Constantia" panose="02030602050306030303" pitchFamily="18" charset="0"/>
            </a:endParaRPr>
          </a:p>
          <a:p>
            <a:pPr marL="128016" indent="-128016" defTabSz="512064">
              <a:spcBef>
                <a:spcPts val="560"/>
              </a:spcBef>
            </a:pPr>
            <a:r>
              <a:rPr lang="en-GB" sz="1400" b="1" dirty="0">
                <a:latin typeface="Constantia" panose="02030602050306030303" pitchFamily="18" charset="0"/>
              </a:rPr>
              <a:t>Imperial College London (ICL), London, United Kingdom</a:t>
            </a:r>
          </a:p>
          <a:p>
            <a:pPr marL="528066" lvl="1" indent="-128016" defTabSz="512064">
              <a:spcBef>
                <a:spcPts val="560"/>
              </a:spcBef>
            </a:pPr>
            <a:r>
              <a:rPr lang="en-GB" sz="1200" b="1" dirty="0">
                <a:latin typeface="Constantia" panose="02030602050306030303" pitchFamily="18" charset="0"/>
              </a:rPr>
              <a:t> </a:t>
            </a:r>
            <a:r>
              <a:rPr lang="en-GB" sz="1200" dirty="0">
                <a:latin typeface="Constantia" panose="02030602050306030303" pitchFamily="18" charset="0"/>
              </a:rPr>
              <a:t>Ph.D. in Computer Science and Healthcare</a:t>
            </a:r>
            <a:endParaRPr lang="en-GB" sz="1200" kern="1200" dirty="0">
              <a:solidFill>
                <a:schemeClr val="tx1"/>
              </a:solidFill>
              <a:latin typeface="Constantia" panose="02030602050306030303" pitchFamily="18" charset="0"/>
            </a:endParaRPr>
          </a:p>
        </p:txBody>
      </p:sp>
      <p:pic>
        <p:nvPicPr>
          <p:cNvPr id="36" name="Graphic 35" descr="Marker with solid fill">
            <a:extLst>
              <a:ext uri="{FF2B5EF4-FFF2-40B4-BE49-F238E27FC236}">
                <a16:creationId xmlns:a16="http://schemas.microsoft.com/office/drawing/2014/main" id="{C09B52D0-EF03-BFD9-55FE-CE3C968087D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410450" y="5172075"/>
            <a:ext cx="371474" cy="371474"/>
          </a:xfrm>
          <a:prstGeom prst="rect">
            <a:avLst/>
          </a:prstGeom>
        </p:spPr>
      </p:pic>
      <p:pic>
        <p:nvPicPr>
          <p:cNvPr id="40" name="Graphic 39" descr="Marker with solid fill">
            <a:extLst>
              <a:ext uri="{FF2B5EF4-FFF2-40B4-BE49-F238E27FC236}">
                <a16:creationId xmlns:a16="http://schemas.microsoft.com/office/drawing/2014/main" id="{F986CB41-5CB0-4EA4-7D38-A5FC17F578F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204863" y="2828925"/>
            <a:ext cx="371474" cy="371474"/>
          </a:xfrm>
          <a:prstGeom prst="rect">
            <a:avLst/>
          </a:prstGeom>
        </p:spPr>
      </p:pic>
      <p:pic>
        <p:nvPicPr>
          <p:cNvPr id="41" name="Graphic 40" descr="Marker with solid fill">
            <a:extLst>
              <a:ext uri="{FF2B5EF4-FFF2-40B4-BE49-F238E27FC236}">
                <a16:creationId xmlns:a16="http://schemas.microsoft.com/office/drawing/2014/main" id="{60D2DB10-E8AF-FED3-C63E-EDA3713FDD2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905749" y="3806030"/>
            <a:ext cx="371474" cy="371474"/>
          </a:xfrm>
          <a:prstGeom prst="rect">
            <a:avLst/>
          </a:prstGeom>
        </p:spPr>
      </p:pic>
      <p:pic>
        <p:nvPicPr>
          <p:cNvPr id="42" name="Picture 8" descr="Imperial College London · GitHub">
            <a:extLst>
              <a:ext uri="{FF2B5EF4-FFF2-40B4-BE49-F238E27FC236}">
                <a16:creationId xmlns:a16="http://schemas.microsoft.com/office/drawing/2014/main" id="{E8D28969-0EA6-4ED8-44B1-9ADCACA758E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101658" y="4676771"/>
            <a:ext cx="468000" cy="468000"/>
          </a:xfrm>
          <a:prstGeom prst="rect">
            <a:avLst/>
          </a:prstGeom>
          <a:noFill/>
          <a:extLst>
            <a:ext uri="{909E8E84-426E-40DD-AFC4-6F175D3DCCD1}">
              <a14:hiddenFill xmlns:a14="http://schemas.microsoft.com/office/drawing/2010/main">
                <a:solidFill>
                  <a:srgbClr val="FFFFFF"/>
                </a:solidFill>
              </a14:hiddenFill>
            </a:ext>
          </a:extLst>
        </p:spPr>
      </p:pic>
      <p:pic>
        <p:nvPicPr>
          <p:cNvPr id="44" name="Graphic 43">
            <a:extLst>
              <a:ext uri="{FF2B5EF4-FFF2-40B4-BE49-F238E27FC236}">
                <a16:creationId xmlns:a16="http://schemas.microsoft.com/office/drawing/2014/main" id="{55CF2F32-2837-C999-E0B8-C02549DBFA13}"/>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049124" y="3276600"/>
            <a:ext cx="609600" cy="609600"/>
          </a:xfrm>
          <a:prstGeom prst="rect">
            <a:avLst/>
          </a:prstGeom>
        </p:spPr>
      </p:pic>
      <p:pic>
        <p:nvPicPr>
          <p:cNvPr id="46" name="Picture 45" descr="A red crown on a black background&#10;&#10;Description automatically generated with medium confidence">
            <a:extLst>
              <a:ext uri="{FF2B5EF4-FFF2-40B4-BE49-F238E27FC236}">
                <a16:creationId xmlns:a16="http://schemas.microsoft.com/office/drawing/2014/main" id="{61FDA051-C695-FB6D-82A4-0F8BF94088F2}"/>
              </a:ext>
            </a:extLst>
          </p:cNvPr>
          <p:cNvPicPr>
            <a:picLocks noChangeAspect="1"/>
          </p:cNvPicPr>
          <p:nvPr/>
        </p:nvPicPr>
        <p:blipFill>
          <a:blip r:embed="rId13"/>
          <a:stretch>
            <a:fillRect/>
          </a:stretch>
        </p:blipFill>
        <p:spPr>
          <a:xfrm>
            <a:off x="4547475" y="1930244"/>
            <a:ext cx="501649" cy="501649"/>
          </a:xfrm>
          <a:prstGeom prst="rect">
            <a:avLst/>
          </a:prstGeom>
        </p:spPr>
      </p:pic>
    </p:spTree>
    <p:extLst>
      <p:ext uri="{BB962C8B-B14F-4D97-AF65-F5344CB8AC3E}">
        <p14:creationId xmlns:p14="http://schemas.microsoft.com/office/powerpoint/2010/main" val="34252283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1D5CBFB-0DF9-664C-BA87-16073363A65D}"/>
              </a:ext>
            </a:extLst>
          </p:cNvPr>
          <p:cNvSpPr>
            <a:spLocks noGrp="1"/>
          </p:cNvSpPr>
          <p:nvPr>
            <p:ph type="sldNum" sz="quarter" idx="12"/>
          </p:nvPr>
        </p:nvSpPr>
        <p:spPr/>
        <p:txBody>
          <a:bodyPr/>
          <a:lstStyle/>
          <a:p>
            <a:fld id="{AABFF9DA-2577-3447-9DFE-17137E505E19}" type="slidenum">
              <a:rPr lang="en-US" smtClean="0"/>
              <a:t>3</a:t>
            </a:fld>
            <a:endParaRPr lang="en-US" dirty="0"/>
          </a:p>
        </p:txBody>
      </p:sp>
      <p:sp>
        <p:nvSpPr>
          <p:cNvPr id="4" name="Title 1">
            <a:extLst>
              <a:ext uri="{FF2B5EF4-FFF2-40B4-BE49-F238E27FC236}">
                <a16:creationId xmlns:a16="http://schemas.microsoft.com/office/drawing/2014/main" id="{D91BB27B-784E-C344-93C0-C658A20257ED}"/>
              </a:ext>
            </a:extLst>
          </p:cNvPr>
          <p:cNvSpPr txBox="1">
            <a:spLocks/>
          </p:cNvSpPr>
          <p:nvPr/>
        </p:nvSpPr>
        <p:spPr>
          <a:xfrm>
            <a:off x="2048820" y="130176"/>
            <a:ext cx="8229600" cy="688976"/>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GB" sz="2400" b="1" dirty="0">
                <a:solidFill>
                  <a:srgbClr val="800000"/>
                </a:solidFill>
                <a:latin typeface="Constantia"/>
                <a:cs typeface="Constantia"/>
              </a:rPr>
              <a:t>AREAS OF RESEARCH FOR CDSS</a:t>
            </a:r>
            <a:endParaRPr lang="en-US" sz="2400" b="1" dirty="0">
              <a:solidFill>
                <a:srgbClr val="800000"/>
              </a:solidFill>
              <a:latin typeface="Constantia"/>
              <a:cs typeface="Constantia"/>
            </a:endParaRPr>
          </a:p>
        </p:txBody>
      </p:sp>
      <p:sp>
        <p:nvSpPr>
          <p:cNvPr id="5" name="TextBox 4">
            <a:extLst>
              <a:ext uri="{FF2B5EF4-FFF2-40B4-BE49-F238E27FC236}">
                <a16:creationId xmlns:a16="http://schemas.microsoft.com/office/drawing/2014/main" id="{13477972-4755-9D4F-9EFF-4B2636706695}"/>
              </a:ext>
            </a:extLst>
          </p:cNvPr>
          <p:cNvSpPr txBox="1"/>
          <p:nvPr/>
        </p:nvSpPr>
        <p:spPr>
          <a:xfrm>
            <a:off x="1618778" y="1173885"/>
            <a:ext cx="8659642" cy="369332"/>
          </a:xfrm>
          <a:prstGeom prst="rect">
            <a:avLst/>
          </a:prstGeom>
          <a:noFill/>
        </p:spPr>
        <p:txBody>
          <a:bodyPr wrap="square" rtlCol="0">
            <a:spAutoFit/>
          </a:bodyPr>
          <a:lstStyle/>
          <a:p>
            <a:pPr algn="ctr"/>
            <a:r>
              <a:rPr lang="en-US" dirty="0">
                <a:latin typeface="Constantia" panose="02030602050306030303" pitchFamily="18" charset="0"/>
              </a:rPr>
              <a:t>Areas of research to leverage healthcare through clinical decision support systems</a:t>
            </a:r>
            <a:endParaRPr lang="en-US" sz="1400" dirty="0">
              <a:latin typeface="Constantia" panose="02030602050306030303" pitchFamily="18" charset="0"/>
            </a:endParaRPr>
          </a:p>
        </p:txBody>
      </p:sp>
      <p:sp>
        <p:nvSpPr>
          <p:cNvPr id="9" name="Rectangle 8">
            <a:extLst>
              <a:ext uri="{FF2B5EF4-FFF2-40B4-BE49-F238E27FC236}">
                <a16:creationId xmlns:a16="http://schemas.microsoft.com/office/drawing/2014/main" id="{EAC59EC0-262A-844A-AF7E-8573CAC0DD17}"/>
              </a:ext>
            </a:extLst>
          </p:cNvPr>
          <p:cNvSpPr/>
          <p:nvPr/>
        </p:nvSpPr>
        <p:spPr>
          <a:xfrm>
            <a:off x="1075681" y="1715004"/>
            <a:ext cx="1872872" cy="2159151"/>
          </a:xfrm>
          <a:prstGeom prst="rect">
            <a:avLst/>
          </a:prstGeom>
          <a:no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Rectangle 24">
            <a:extLst>
              <a:ext uri="{FF2B5EF4-FFF2-40B4-BE49-F238E27FC236}">
                <a16:creationId xmlns:a16="http://schemas.microsoft.com/office/drawing/2014/main" id="{2B0CC960-296B-CF4D-8DC6-4BBD43459825}"/>
              </a:ext>
            </a:extLst>
          </p:cNvPr>
          <p:cNvSpPr/>
          <p:nvPr/>
        </p:nvSpPr>
        <p:spPr>
          <a:xfrm>
            <a:off x="4979873" y="1715005"/>
            <a:ext cx="1876225" cy="2153736"/>
          </a:xfrm>
          <a:prstGeom prst="rect">
            <a:avLst/>
          </a:prstGeom>
          <a:no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Rectangle 32">
            <a:extLst>
              <a:ext uri="{FF2B5EF4-FFF2-40B4-BE49-F238E27FC236}">
                <a16:creationId xmlns:a16="http://schemas.microsoft.com/office/drawing/2014/main" id="{9D029C3B-9BC3-6543-9F78-20B19E472181}"/>
              </a:ext>
            </a:extLst>
          </p:cNvPr>
          <p:cNvSpPr/>
          <p:nvPr/>
        </p:nvSpPr>
        <p:spPr>
          <a:xfrm>
            <a:off x="1075681" y="4008786"/>
            <a:ext cx="1876225" cy="2151985"/>
          </a:xfrm>
          <a:prstGeom prst="rect">
            <a:avLst/>
          </a:prstGeom>
          <a:no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8F0E89AE-918E-6E12-D25A-4ED5FBF98D1B}"/>
              </a:ext>
            </a:extLst>
          </p:cNvPr>
          <p:cNvSpPr txBox="1"/>
          <p:nvPr/>
        </p:nvSpPr>
        <p:spPr>
          <a:xfrm>
            <a:off x="1064239" y="5083360"/>
            <a:ext cx="1876225" cy="938719"/>
          </a:xfrm>
          <a:prstGeom prst="rect">
            <a:avLst/>
          </a:prstGeom>
          <a:noFill/>
        </p:spPr>
        <p:txBody>
          <a:bodyPr wrap="square" lIns="91440" tIns="45720" rIns="91440" bIns="45720" rtlCol="0" anchor="t">
            <a:spAutoFit/>
          </a:bodyPr>
          <a:lstStyle/>
          <a:p>
            <a:pPr algn="ctr"/>
            <a:r>
              <a:rPr lang="en-GB" sz="1100" b="1" dirty="0">
                <a:latin typeface="Constantia"/>
              </a:rPr>
              <a:t>AMR surveillance </a:t>
            </a:r>
            <a:r>
              <a:rPr lang="en-GB" sz="1100" dirty="0">
                <a:latin typeface="Constantia"/>
              </a:rPr>
              <a:t>to strengthen knowledge for action in support of strategies to improve guidelines</a:t>
            </a:r>
          </a:p>
        </p:txBody>
      </p:sp>
      <p:pic>
        <p:nvPicPr>
          <p:cNvPr id="18" name="Picture 17">
            <a:extLst>
              <a:ext uri="{FF2B5EF4-FFF2-40B4-BE49-F238E27FC236}">
                <a16:creationId xmlns:a16="http://schemas.microsoft.com/office/drawing/2014/main" id="{53C7C284-D1D0-272C-DD6A-B5ECB67FCCB9}"/>
              </a:ext>
            </a:extLst>
          </p:cNvPr>
          <p:cNvPicPr>
            <a:picLocks noChangeAspect="1"/>
          </p:cNvPicPr>
          <p:nvPr/>
        </p:nvPicPr>
        <p:blipFill>
          <a:blip r:embed="rId3"/>
          <a:stretch>
            <a:fillRect/>
          </a:stretch>
        </p:blipFill>
        <p:spPr>
          <a:xfrm>
            <a:off x="1316870" y="1832008"/>
            <a:ext cx="1390493" cy="903911"/>
          </a:xfrm>
          <a:prstGeom prst="rect">
            <a:avLst/>
          </a:prstGeom>
        </p:spPr>
      </p:pic>
      <p:sp>
        <p:nvSpPr>
          <p:cNvPr id="23" name="TextBox 22">
            <a:extLst>
              <a:ext uri="{FF2B5EF4-FFF2-40B4-BE49-F238E27FC236}">
                <a16:creationId xmlns:a16="http://schemas.microsoft.com/office/drawing/2014/main" id="{274C894F-DB26-ED4D-E92C-8F511FD8F384}"/>
              </a:ext>
            </a:extLst>
          </p:cNvPr>
          <p:cNvSpPr txBox="1"/>
          <p:nvPr/>
        </p:nvSpPr>
        <p:spPr>
          <a:xfrm>
            <a:off x="1064844" y="2943388"/>
            <a:ext cx="1883709" cy="769441"/>
          </a:xfrm>
          <a:prstGeom prst="rect">
            <a:avLst/>
          </a:prstGeom>
          <a:noFill/>
        </p:spPr>
        <p:txBody>
          <a:bodyPr wrap="square" rtlCol="0">
            <a:spAutoFit/>
          </a:bodyPr>
          <a:lstStyle/>
          <a:p>
            <a:pPr algn="ctr"/>
            <a:r>
              <a:rPr lang="en-GB" sz="1100" b="1" dirty="0">
                <a:latin typeface="Constantia" panose="02030602050306030303" pitchFamily="18" charset="0"/>
              </a:rPr>
              <a:t>Management</a:t>
            </a:r>
            <a:r>
              <a:rPr lang="en-GB" sz="1100" dirty="0">
                <a:latin typeface="Constantia" panose="02030602050306030303" pitchFamily="18" charset="0"/>
              </a:rPr>
              <a:t> to facilitate access to records, laboratory results, and communication.</a:t>
            </a:r>
          </a:p>
        </p:txBody>
      </p:sp>
      <p:pic>
        <p:nvPicPr>
          <p:cNvPr id="43" name="Picture 42" descr="A picture containing circle, cartoon, art, colorfulness&#10;&#10;Description automatically generated">
            <a:extLst>
              <a:ext uri="{FF2B5EF4-FFF2-40B4-BE49-F238E27FC236}">
                <a16:creationId xmlns:a16="http://schemas.microsoft.com/office/drawing/2014/main" id="{1B67CB69-8235-1A66-A337-7B5A903F594C}"/>
              </a:ext>
            </a:extLst>
          </p:cNvPr>
          <p:cNvPicPr>
            <a:picLocks noChangeAspect="1"/>
          </p:cNvPicPr>
          <p:nvPr/>
        </p:nvPicPr>
        <p:blipFill>
          <a:blip r:embed="rId4"/>
          <a:stretch>
            <a:fillRect/>
          </a:stretch>
        </p:blipFill>
        <p:spPr>
          <a:xfrm>
            <a:off x="1687183" y="4297167"/>
            <a:ext cx="630336" cy="630336"/>
          </a:xfrm>
          <a:prstGeom prst="rect">
            <a:avLst/>
          </a:prstGeom>
        </p:spPr>
      </p:pic>
      <p:sp>
        <p:nvSpPr>
          <p:cNvPr id="16" name="Rectangle 15">
            <a:extLst>
              <a:ext uri="{FF2B5EF4-FFF2-40B4-BE49-F238E27FC236}">
                <a16:creationId xmlns:a16="http://schemas.microsoft.com/office/drawing/2014/main" id="{7734E116-A541-0F66-674B-5259DC125910}"/>
              </a:ext>
            </a:extLst>
          </p:cNvPr>
          <p:cNvSpPr/>
          <p:nvPr/>
        </p:nvSpPr>
        <p:spPr>
          <a:xfrm>
            <a:off x="3025203" y="1715005"/>
            <a:ext cx="1876225" cy="2159151"/>
          </a:xfrm>
          <a:prstGeom prst="rect">
            <a:avLst/>
          </a:prstGeom>
          <a:no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0" name="Picture 19" descr="A picture containing clock&#10;&#10;Description automatically generated">
            <a:extLst>
              <a:ext uri="{FF2B5EF4-FFF2-40B4-BE49-F238E27FC236}">
                <a16:creationId xmlns:a16="http://schemas.microsoft.com/office/drawing/2014/main" id="{D424ED30-8F46-10F8-E9A2-F5F40DBB0869}"/>
              </a:ext>
            </a:extLst>
          </p:cNvPr>
          <p:cNvPicPr>
            <a:picLocks noChangeAspect="1"/>
          </p:cNvPicPr>
          <p:nvPr/>
        </p:nvPicPr>
        <p:blipFill>
          <a:blip r:embed="rId5"/>
          <a:stretch>
            <a:fillRect/>
          </a:stretch>
        </p:blipFill>
        <p:spPr>
          <a:xfrm>
            <a:off x="3724740" y="2030856"/>
            <a:ext cx="596693" cy="596693"/>
          </a:xfrm>
          <a:prstGeom prst="rect">
            <a:avLst/>
          </a:prstGeom>
        </p:spPr>
      </p:pic>
      <p:grpSp>
        <p:nvGrpSpPr>
          <p:cNvPr id="2" name="Group 1">
            <a:extLst>
              <a:ext uri="{FF2B5EF4-FFF2-40B4-BE49-F238E27FC236}">
                <a16:creationId xmlns:a16="http://schemas.microsoft.com/office/drawing/2014/main" id="{E9932263-41BF-89A8-54B5-401EED6C7058}"/>
              </a:ext>
            </a:extLst>
          </p:cNvPr>
          <p:cNvGrpSpPr/>
          <p:nvPr/>
        </p:nvGrpSpPr>
        <p:grpSpPr>
          <a:xfrm>
            <a:off x="6928230" y="1707934"/>
            <a:ext cx="1885746" cy="2159151"/>
            <a:chOff x="8870711" y="1707574"/>
            <a:chExt cx="1885746" cy="2159151"/>
          </a:xfrm>
        </p:grpSpPr>
        <p:sp>
          <p:nvSpPr>
            <p:cNvPr id="29" name="TextBox 28">
              <a:extLst>
                <a:ext uri="{FF2B5EF4-FFF2-40B4-BE49-F238E27FC236}">
                  <a16:creationId xmlns:a16="http://schemas.microsoft.com/office/drawing/2014/main" id="{20617729-C544-4DE0-8D1F-8458F30725BD}"/>
                </a:ext>
              </a:extLst>
            </p:cNvPr>
            <p:cNvSpPr txBox="1"/>
            <p:nvPr/>
          </p:nvSpPr>
          <p:spPr>
            <a:xfrm>
              <a:off x="8870711" y="2899580"/>
              <a:ext cx="1869039" cy="830997"/>
            </a:xfrm>
            <a:prstGeom prst="rect">
              <a:avLst/>
            </a:prstGeom>
            <a:noFill/>
          </p:spPr>
          <p:txBody>
            <a:bodyPr wrap="square" lIns="36000" tIns="45720" rIns="36000" bIns="45720" rtlCol="0" anchor="t">
              <a:spAutoFit/>
            </a:bodyPr>
            <a:lstStyle/>
            <a:p>
              <a:pPr algn="ctr"/>
              <a:r>
                <a:rPr lang="en-GB" sz="1200" b="1" dirty="0">
                  <a:latin typeface="Constantia"/>
                </a:rPr>
                <a:t>Assess or predict </a:t>
              </a:r>
              <a:r>
                <a:rPr lang="en-GB" sz="1200" dirty="0">
                  <a:latin typeface="Constantia"/>
                </a:rPr>
                <a:t>complications using machine learning methods on tabular patient data</a:t>
              </a:r>
            </a:p>
          </p:txBody>
        </p:sp>
        <p:pic>
          <p:nvPicPr>
            <p:cNvPr id="45" name="Picture 44" descr="A picture containing cartoon, graphics, graphic design, clipart&#10;&#10;Description automatically generated">
              <a:extLst>
                <a:ext uri="{FF2B5EF4-FFF2-40B4-BE49-F238E27FC236}">
                  <a16:creationId xmlns:a16="http://schemas.microsoft.com/office/drawing/2014/main" id="{91AD891E-0D06-67D7-B7B8-8B66BB214D0D}"/>
                </a:ext>
              </a:extLst>
            </p:cNvPr>
            <p:cNvPicPr>
              <a:picLocks noChangeAspect="1"/>
            </p:cNvPicPr>
            <p:nvPr/>
          </p:nvPicPr>
          <p:blipFill>
            <a:blip r:embed="rId6"/>
            <a:stretch>
              <a:fillRect/>
            </a:stretch>
          </p:blipFill>
          <p:spPr>
            <a:xfrm>
              <a:off x="9448357" y="2039488"/>
              <a:ext cx="665428" cy="665428"/>
            </a:xfrm>
            <a:prstGeom prst="rect">
              <a:avLst/>
            </a:prstGeom>
          </p:spPr>
        </p:pic>
        <p:sp>
          <p:nvSpPr>
            <p:cNvPr id="24" name="Rectangle 23">
              <a:extLst>
                <a:ext uri="{FF2B5EF4-FFF2-40B4-BE49-F238E27FC236}">
                  <a16:creationId xmlns:a16="http://schemas.microsoft.com/office/drawing/2014/main" id="{E76E3357-C5CA-3CC0-6E89-78C1FD9AB617}"/>
                </a:ext>
              </a:extLst>
            </p:cNvPr>
            <p:cNvSpPr/>
            <p:nvPr/>
          </p:nvSpPr>
          <p:spPr>
            <a:xfrm>
              <a:off x="8878923" y="1707574"/>
              <a:ext cx="1877534" cy="2159151"/>
            </a:xfrm>
            <a:prstGeom prst="rect">
              <a:avLst/>
            </a:prstGeom>
            <a:no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42" name="TextBox 41">
            <a:extLst>
              <a:ext uri="{FF2B5EF4-FFF2-40B4-BE49-F238E27FC236}">
                <a16:creationId xmlns:a16="http://schemas.microsoft.com/office/drawing/2014/main" id="{2C65333C-65F7-2557-56DD-CA6ADA993881}"/>
              </a:ext>
            </a:extLst>
          </p:cNvPr>
          <p:cNvSpPr txBox="1"/>
          <p:nvPr/>
        </p:nvSpPr>
        <p:spPr>
          <a:xfrm>
            <a:off x="3047535" y="2873804"/>
            <a:ext cx="1871734" cy="769441"/>
          </a:xfrm>
          <a:prstGeom prst="rect">
            <a:avLst/>
          </a:prstGeom>
          <a:noFill/>
        </p:spPr>
        <p:txBody>
          <a:bodyPr wrap="square" rtlCol="0">
            <a:spAutoFit/>
          </a:bodyPr>
          <a:lstStyle/>
          <a:p>
            <a:pPr algn="ctr"/>
            <a:r>
              <a:rPr lang="en-GB" sz="1100" dirty="0">
                <a:latin typeface="Constantia" panose="02030602050306030303" pitchFamily="18" charset="0"/>
              </a:rPr>
              <a:t>Facilitate </a:t>
            </a:r>
            <a:r>
              <a:rPr lang="en-GB" sz="1100" b="1" dirty="0">
                <a:latin typeface="Constantia" panose="02030602050306030303" pitchFamily="18" charset="0"/>
              </a:rPr>
              <a:t>data collection </a:t>
            </a:r>
            <a:r>
              <a:rPr lang="en-GB" sz="1100" dirty="0">
                <a:latin typeface="Constantia" panose="02030602050306030303" pitchFamily="18" charset="0"/>
              </a:rPr>
              <a:t>to enhance decisions, send </a:t>
            </a:r>
            <a:r>
              <a:rPr lang="en-GB" sz="1100" b="1" dirty="0">
                <a:latin typeface="Constantia" panose="02030602050306030303" pitchFamily="18" charset="0"/>
              </a:rPr>
              <a:t>reminders</a:t>
            </a:r>
            <a:r>
              <a:rPr lang="en-GB" sz="1100" dirty="0">
                <a:latin typeface="Constantia" panose="02030602050306030303" pitchFamily="18" charset="0"/>
              </a:rPr>
              <a:t> or clinical </a:t>
            </a:r>
            <a:r>
              <a:rPr lang="en-GB" sz="1100" b="1" dirty="0">
                <a:latin typeface="Constantia" panose="02030602050306030303" pitchFamily="18" charset="0"/>
              </a:rPr>
              <a:t>alerts</a:t>
            </a:r>
          </a:p>
        </p:txBody>
      </p:sp>
      <p:pic>
        <p:nvPicPr>
          <p:cNvPr id="46" name="Picture 45" descr="A person in a white coat shaking hands with a person&#10;&#10;Description automatically generated with low confidence">
            <a:extLst>
              <a:ext uri="{FF2B5EF4-FFF2-40B4-BE49-F238E27FC236}">
                <a16:creationId xmlns:a16="http://schemas.microsoft.com/office/drawing/2014/main" id="{81243186-B8BA-C334-2F12-123FFBDB0FB6}"/>
              </a:ext>
            </a:extLst>
          </p:cNvPr>
          <p:cNvPicPr>
            <a:picLocks noChangeAspect="1"/>
          </p:cNvPicPr>
          <p:nvPr/>
        </p:nvPicPr>
        <p:blipFill>
          <a:blip r:embed="rId7"/>
          <a:stretch>
            <a:fillRect/>
          </a:stretch>
        </p:blipFill>
        <p:spPr>
          <a:xfrm>
            <a:off x="5546380" y="2026883"/>
            <a:ext cx="740458" cy="740458"/>
          </a:xfrm>
          <a:prstGeom prst="rect">
            <a:avLst/>
          </a:prstGeom>
        </p:spPr>
      </p:pic>
      <p:sp>
        <p:nvSpPr>
          <p:cNvPr id="52" name="TextBox 51">
            <a:extLst>
              <a:ext uri="{FF2B5EF4-FFF2-40B4-BE49-F238E27FC236}">
                <a16:creationId xmlns:a16="http://schemas.microsoft.com/office/drawing/2014/main" id="{DEB1BD35-A2E1-044C-2822-6FAFD4A286CE}"/>
              </a:ext>
            </a:extLst>
          </p:cNvPr>
          <p:cNvSpPr txBox="1"/>
          <p:nvPr/>
        </p:nvSpPr>
        <p:spPr>
          <a:xfrm>
            <a:off x="4964840" y="2908322"/>
            <a:ext cx="1881372" cy="769441"/>
          </a:xfrm>
          <a:prstGeom prst="rect">
            <a:avLst/>
          </a:prstGeom>
          <a:noFill/>
        </p:spPr>
        <p:txBody>
          <a:bodyPr wrap="square" rtlCol="0">
            <a:spAutoFit/>
          </a:bodyPr>
          <a:lstStyle/>
          <a:p>
            <a:pPr algn="ctr"/>
            <a:r>
              <a:rPr lang="en-GB" sz="1100" b="1" dirty="0">
                <a:latin typeface="Constantia" panose="02030602050306030303" pitchFamily="18" charset="0"/>
              </a:rPr>
              <a:t>Patient engagement </a:t>
            </a:r>
            <a:r>
              <a:rPr lang="en-GB" sz="1100" dirty="0">
                <a:latin typeface="Constantia" panose="02030602050306030303" pitchFamily="18" charset="0"/>
              </a:rPr>
              <a:t>to improve understanding and shape future patient behaviour</a:t>
            </a:r>
          </a:p>
        </p:txBody>
      </p:sp>
      <p:sp>
        <p:nvSpPr>
          <p:cNvPr id="10" name="Rectangle 9">
            <a:extLst>
              <a:ext uri="{FF2B5EF4-FFF2-40B4-BE49-F238E27FC236}">
                <a16:creationId xmlns:a16="http://schemas.microsoft.com/office/drawing/2014/main" id="{CEC95285-04CA-1D3C-8BDB-5D44839D81A9}"/>
              </a:ext>
            </a:extLst>
          </p:cNvPr>
          <p:cNvSpPr/>
          <p:nvPr/>
        </p:nvSpPr>
        <p:spPr>
          <a:xfrm>
            <a:off x="3029694" y="4001757"/>
            <a:ext cx="1876225" cy="2159151"/>
          </a:xfrm>
          <a:prstGeom prst="rect">
            <a:avLst/>
          </a:prstGeom>
          <a:no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a:extLst>
              <a:ext uri="{FF2B5EF4-FFF2-40B4-BE49-F238E27FC236}">
                <a16:creationId xmlns:a16="http://schemas.microsoft.com/office/drawing/2014/main" id="{B6D52914-2B26-79AB-4F7F-75DD37F3091B}"/>
              </a:ext>
            </a:extLst>
          </p:cNvPr>
          <p:cNvSpPr/>
          <p:nvPr/>
        </p:nvSpPr>
        <p:spPr>
          <a:xfrm>
            <a:off x="4979873" y="3996674"/>
            <a:ext cx="1876225" cy="2159151"/>
          </a:xfrm>
          <a:prstGeom prst="rect">
            <a:avLst/>
          </a:prstGeom>
          <a:no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18">
            <a:extLst>
              <a:ext uri="{FF2B5EF4-FFF2-40B4-BE49-F238E27FC236}">
                <a16:creationId xmlns:a16="http://schemas.microsoft.com/office/drawing/2014/main" id="{3D8C7009-F7A5-08B6-8288-8E08487BCF7C}"/>
              </a:ext>
            </a:extLst>
          </p:cNvPr>
          <p:cNvSpPr/>
          <p:nvPr/>
        </p:nvSpPr>
        <p:spPr>
          <a:xfrm>
            <a:off x="6930052" y="4001620"/>
            <a:ext cx="1876225" cy="2154205"/>
          </a:xfrm>
          <a:prstGeom prst="rect">
            <a:avLst/>
          </a:prstGeom>
          <a:no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20">
            <a:extLst>
              <a:ext uri="{FF2B5EF4-FFF2-40B4-BE49-F238E27FC236}">
                <a16:creationId xmlns:a16="http://schemas.microsoft.com/office/drawing/2014/main" id="{8DB9670E-6071-7922-1047-1E381AE03D7A}"/>
              </a:ext>
            </a:extLst>
          </p:cNvPr>
          <p:cNvSpPr/>
          <p:nvPr/>
        </p:nvSpPr>
        <p:spPr>
          <a:xfrm>
            <a:off x="8880231" y="3995077"/>
            <a:ext cx="1876225" cy="2159151"/>
          </a:xfrm>
          <a:prstGeom prst="rect">
            <a:avLst/>
          </a:prstGeom>
          <a:no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TextBox 21">
            <a:extLst>
              <a:ext uri="{FF2B5EF4-FFF2-40B4-BE49-F238E27FC236}">
                <a16:creationId xmlns:a16="http://schemas.microsoft.com/office/drawing/2014/main" id="{4851C6B1-A980-7CC1-B60B-CDCFC39F56D8}"/>
              </a:ext>
            </a:extLst>
          </p:cNvPr>
          <p:cNvSpPr txBox="1"/>
          <p:nvPr/>
        </p:nvSpPr>
        <p:spPr>
          <a:xfrm>
            <a:off x="3021386" y="5090700"/>
            <a:ext cx="1889007" cy="938719"/>
          </a:xfrm>
          <a:prstGeom prst="rect">
            <a:avLst/>
          </a:prstGeom>
          <a:noFill/>
        </p:spPr>
        <p:txBody>
          <a:bodyPr wrap="square" lIns="91440" tIns="45720" rIns="91440" bIns="45720" rtlCol="0" anchor="t">
            <a:spAutoFit/>
          </a:bodyPr>
          <a:lstStyle/>
          <a:p>
            <a:pPr algn="ctr"/>
            <a:r>
              <a:rPr lang="en-GB" sz="1100" dirty="0">
                <a:latin typeface="Constantia"/>
              </a:rPr>
              <a:t>Support</a:t>
            </a:r>
            <a:r>
              <a:rPr lang="en-GB" sz="1100" b="1" dirty="0">
                <a:latin typeface="Constantia"/>
              </a:rPr>
              <a:t> medication </a:t>
            </a:r>
            <a:r>
              <a:rPr lang="en-GB" sz="1100" dirty="0">
                <a:latin typeface="Constantia"/>
              </a:rPr>
              <a:t>from allergy checking, and therapy selection to adjusting antimicrobial doses</a:t>
            </a:r>
          </a:p>
        </p:txBody>
      </p:sp>
      <p:sp>
        <p:nvSpPr>
          <p:cNvPr id="27" name="TextBox 26">
            <a:extLst>
              <a:ext uri="{FF2B5EF4-FFF2-40B4-BE49-F238E27FC236}">
                <a16:creationId xmlns:a16="http://schemas.microsoft.com/office/drawing/2014/main" id="{2CAF005F-45E1-6CEE-13E0-8841FBDCC1DE}"/>
              </a:ext>
            </a:extLst>
          </p:cNvPr>
          <p:cNvSpPr txBox="1"/>
          <p:nvPr/>
        </p:nvSpPr>
        <p:spPr>
          <a:xfrm>
            <a:off x="4942712" y="5092865"/>
            <a:ext cx="1889584" cy="600164"/>
          </a:xfrm>
          <a:prstGeom prst="rect">
            <a:avLst/>
          </a:prstGeom>
          <a:noFill/>
        </p:spPr>
        <p:txBody>
          <a:bodyPr wrap="square" lIns="91440" tIns="45720" rIns="91440" bIns="45720" rtlCol="0" anchor="t">
            <a:spAutoFit/>
          </a:bodyPr>
          <a:lstStyle/>
          <a:p>
            <a:pPr algn="ctr"/>
            <a:r>
              <a:rPr lang="en-GB" sz="1100" dirty="0">
                <a:solidFill>
                  <a:schemeClr val="bg1">
                    <a:lumMod val="65000"/>
                  </a:schemeClr>
                </a:solidFill>
                <a:latin typeface="Constantia"/>
              </a:rPr>
              <a:t>Using </a:t>
            </a:r>
            <a:r>
              <a:rPr lang="en-GB" sz="1100" b="1" dirty="0">
                <a:solidFill>
                  <a:schemeClr val="bg1">
                    <a:lumMod val="65000"/>
                  </a:schemeClr>
                </a:solidFill>
                <a:latin typeface="Constantia"/>
              </a:rPr>
              <a:t>NLP</a:t>
            </a:r>
            <a:r>
              <a:rPr lang="en-GB" sz="1100" dirty="0">
                <a:solidFill>
                  <a:schemeClr val="bg1">
                    <a:lumMod val="65000"/>
                  </a:schemeClr>
                </a:solidFill>
                <a:latin typeface="Constantia"/>
              </a:rPr>
              <a:t> to extract medical information from free-text clinical notes</a:t>
            </a:r>
          </a:p>
        </p:txBody>
      </p:sp>
      <p:sp>
        <p:nvSpPr>
          <p:cNvPr id="28" name="TextBox 27">
            <a:extLst>
              <a:ext uri="{FF2B5EF4-FFF2-40B4-BE49-F238E27FC236}">
                <a16:creationId xmlns:a16="http://schemas.microsoft.com/office/drawing/2014/main" id="{4551915C-A3B4-E4B4-C3C4-12FA54A55C70}"/>
              </a:ext>
            </a:extLst>
          </p:cNvPr>
          <p:cNvSpPr txBox="1"/>
          <p:nvPr/>
        </p:nvSpPr>
        <p:spPr>
          <a:xfrm>
            <a:off x="6919533" y="5083360"/>
            <a:ext cx="1876225" cy="830997"/>
          </a:xfrm>
          <a:prstGeom prst="rect">
            <a:avLst/>
          </a:prstGeom>
          <a:noFill/>
        </p:spPr>
        <p:txBody>
          <a:bodyPr wrap="square" lIns="72000" tIns="45720" rIns="72000" bIns="45720" rtlCol="0" anchor="t">
            <a:spAutoFit/>
          </a:bodyPr>
          <a:lstStyle/>
          <a:p>
            <a:pPr algn="ctr"/>
            <a:r>
              <a:rPr lang="en-GB" sz="1200" b="1" dirty="0">
                <a:solidFill>
                  <a:schemeClr val="bg1">
                    <a:lumMod val="65000"/>
                  </a:schemeClr>
                </a:solidFill>
                <a:latin typeface="Constantia"/>
              </a:rPr>
              <a:t>Image processing </a:t>
            </a:r>
            <a:r>
              <a:rPr lang="en-GB" sz="1200" dirty="0">
                <a:solidFill>
                  <a:schemeClr val="bg1">
                    <a:lumMod val="65000"/>
                  </a:schemeClr>
                </a:solidFill>
                <a:latin typeface="Constantia"/>
              </a:rPr>
              <a:t>to extract useful information from medical imaging (X-ray, CT, MRI)</a:t>
            </a:r>
          </a:p>
        </p:txBody>
      </p:sp>
      <p:pic>
        <p:nvPicPr>
          <p:cNvPr id="32" name="Picture 31" descr="A picture containing symbol&#10;&#10;Description automatically generated">
            <a:extLst>
              <a:ext uri="{FF2B5EF4-FFF2-40B4-BE49-F238E27FC236}">
                <a16:creationId xmlns:a16="http://schemas.microsoft.com/office/drawing/2014/main" id="{145CA516-32FF-DB5B-0F98-0730B98A5B72}"/>
              </a:ext>
            </a:extLst>
          </p:cNvPr>
          <p:cNvPicPr>
            <a:picLocks noChangeAspect="1"/>
          </p:cNvPicPr>
          <p:nvPr/>
        </p:nvPicPr>
        <p:blipFill>
          <a:blip r:embed="rId8">
            <a:alphaModFix amt="30000"/>
          </a:blip>
          <a:stretch>
            <a:fillRect/>
          </a:stretch>
        </p:blipFill>
        <p:spPr>
          <a:xfrm>
            <a:off x="7574348" y="4336450"/>
            <a:ext cx="587632" cy="587632"/>
          </a:xfrm>
          <a:prstGeom prst="rect">
            <a:avLst/>
          </a:prstGeom>
        </p:spPr>
      </p:pic>
      <p:pic>
        <p:nvPicPr>
          <p:cNvPr id="35" name="Picture 34" descr="A picture containing clipart, cartoon, graphics, design&#10;&#10;Description automatically generated">
            <a:extLst>
              <a:ext uri="{FF2B5EF4-FFF2-40B4-BE49-F238E27FC236}">
                <a16:creationId xmlns:a16="http://schemas.microsoft.com/office/drawing/2014/main" id="{0D247E56-DE9B-22C6-3479-B4106A41CB19}"/>
              </a:ext>
            </a:extLst>
          </p:cNvPr>
          <p:cNvPicPr>
            <a:picLocks noChangeAspect="1"/>
          </p:cNvPicPr>
          <p:nvPr/>
        </p:nvPicPr>
        <p:blipFill>
          <a:blip r:embed="rId9"/>
          <a:stretch>
            <a:fillRect/>
          </a:stretch>
        </p:blipFill>
        <p:spPr>
          <a:xfrm>
            <a:off x="3633171" y="4295336"/>
            <a:ext cx="706052" cy="706052"/>
          </a:xfrm>
          <a:prstGeom prst="rect">
            <a:avLst/>
          </a:prstGeom>
        </p:spPr>
      </p:pic>
      <p:pic>
        <p:nvPicPr>
          <p:cNvPr id="38" name="Picture 37" descr="A paper with a pen and a container&#10;&#10;Description automatically generated with low confidence">
            <a:extLst>
              <a:ext uri="{FF2B5EF4-FFF2-40B4-BE49-F238E27FC236}">
                <a16:creationId xmlns:a16="http://schemas.microsoft.com/office/drawing/2014/main" id="{45AE4274-F7A4-228D-8DBE-BB98F9149985}"/>
              </a:ext>
            </a:extLst>
          </p:cNvPr>
          <p:cNvPicPr>
            <a:picLocks noChangeAspect="1"/>
          </p:cNvPicPr>
          <p:nvPr/>
        </p:nvPicPr>
        <p:blipFill>
          <a:blip r:embed="rId10">
            <a:alphaModFix amt="30000"/>
          </a:blip>
          <a:stretch>
            <a:fillRect/>
          </a:stretch>
        </p:blipFill>
        <p:spPr>
          <a:xfrm>
            <a:off x="5589079" y="4305605"/>
            <a:ext cx="618477" cy="618477"/>
          </a:xfrm>
          <a:prstGeom prst="rect">
            <a:avLst/>
          </a:prstGeom>
        </p:spPr>
      </p:pic>
      <p:pic>
        <p:nvPicPr>
          <p:cNvPr id="39" name="Picture 38" descr="A picture containing circle, graphics, screenshot, clipart&#10;&#10;Description automatically generated">
            <a:extLst>
              <a:ext uri="{FF2B5EF4-FFF2-40B4-BE49-F238E27FC236}">
                <a16:creationId xmlns:a16="http://schemas.microsoft.com/office/drawing/2014/main" id="{62B4089C-5FDA-E804-33D1-D94D23DAEECC}"/>
              </a:ext>
            </a:extLst>
          </p:cNvPr>
          <p:cNvPicPr>
            <a:picLocks noChangeAspect="1"/>
          </p:cNvPicPr>
          <p:nvPr/>
        </p:nvPicPr>
        <p:blipFill>
          <a:blip r:embed="rId11">
            <a:alphaModFix amt="30000"/>
          </a:blip>
          <a:stretch>
            <a:fillRect/>
          </a:stretch>
        </p:blipFill>
        <p:spPr>
          <a:xfrm>
            <a:off x="9197887" y="4994448"/>
            <a:ext cx="500940" cy="500940"/>
          </a:xfrm>
          <a:prstGeom prst="rect">
            <a:avLst/>
          </a:prstGeom>
        </p:spPr>
      </p:pic>
      <p:sp>
        <p:nvSpPr>
          <p:cNvPr id="40" name="TextBox 39">
            <a:extLst>
              <a:ext uri="{FF2B5EF4-FFF2-40B4-BE49-F238E27FC236}">
                <a16:creationId xmlns:a16="http://schemas.microsoft.com/office/drawing/2014/main" id="{D564FCE6-C442-885D-8CE1-D4D6787C21D6}"/>
              </a:ext>
            </a:extLst>
          </p:cNvPr>
          <p:cNvSpPr txBox="1"/>
          <p:nvPr/>
        </p:nvSpPr>
        <p:spPr>
          <a:xfrm>
            <a:off x="8813976" y="5772326"/>
            <a:ext cx="1876225" cy="261610"/>
          </a:xfrm>
          <a:prstGeom prst="rect">
            <a:avLst/>
          </a:prstGeom>
          <a:noFill/>
        </p:spPr>
        <p:txBody>
          <a:bodyPr wrap="square" lIns="72000" tIns="45720" rIns="72000" bIns="45720" rtlCol="0" anchor="t">
            <a:spAutoFit/>
          </a:bodyPr>
          <a:lstStyle/>
          <a:p>
            <a:pPr algn="ctr"/>
            <a:r>
              <a:rPr lang="en-GB" sz="1100" dirty="0">
                <a:solidFill>
                  <a:schemeClr val="bg1">
                    <a:lumMod val="65000"/>
                  </a:schemeClr>
                </a:solidFill>
                <a:latin typeface="Constantia"/>
              </a:rPr>
              <a:t>+ more!</a:t>
            </a:r>
          </a:p>
        </p:txBody>
      </p:sp>
      <p:pic>
        <p:nvPicPr>
          <p:cNvPr id="47" name="Picture 46" descr="A picture containing screenshot, text, design&#10;&#10;Description automatically generated">
            <a:extLst>
              <a:ext uri="{FF2B5EF4-FFF2-40B4-BE49-F238E27FC236}">
                <a16:creationId xmlns:a16="http://schemas.microsoft.com/office/drawing/2014/main" id="{F46CC87D-592A-353E-D42E-68B35271E9CA}"/>
              </a:ext>
            </a:extLst>
          </p:cNvPr>
          <p:cNvPicPr>
            <a:picLocks noChangeAspect="1"/>
          </p:cNvPicPr>
          <p:nvPr/>
        </p:nvPicPr>
        <p:blipFill>
          <a:blip r:embed="rId12">
            <a:alphaModFix amt="30000"/>
          </a:blip>
          <a:stretch>
            <a:fillRect/>
          </a:stretch>
        </p:blipFill>
        <p:spPr>
          <a:xfrm>
            <a:off x="9522247" y="4228640"/>
            <a:ext cx="590885" cy="590885"/>
          </a:xfrm>
          <a:prstGeom prst="rect">
            <a:avLst/>
          </a:prstGeom>
        </p:spPr>
      </p:pic>
      <p:pic>
        <p:nvPicPr>
          <p:cNvPr id="49" name="Picture 48" descr="A picture containing screenshot, watch&#10;&#10;Description automatically generated">
            <a:extLst>
              <a:ext uri="{FF2B5EF4-FFF2-40B4-BE49-F238E27FC236}">
                <a16:creationId xmlns:a16="http://schemas.microsoft.com/office/drawing/2014/main" id="{0B8F5C63-B023-68F2-8D2A-E6F613CD812E}"/>
              </a:ext>
            </a:extLst>
          </p:cNvPr>
          <p:cNvPicPr>
            <a:picLocks noChangeAspect="1"/>
          </p:cNvPicPr>
          <p:nvPr/>
        </p:nvPicPr>
        <p:blipFill>
          <a:blip r:embed="rId13">
            <a:alphaModFix amt="30000"/>
          </a:blip>
          <a:stretch>
            <a:fillRect/>
          </a:stretch>
        </p:blipFill>
        <p:spPr>
          <a:xfrm>
            <a:off x="9863315" y="5008261"/>
            <a:ext cx="500939" cy="500939"/>
          </a:xfrm>
          <a:prstGeom prst="rect">
            <a:avLst/>
          </a:prstGeom>
        </p:spPr>
      </p:pic>
      <p:grpSp>
        <p:nvGrpSpPr>
          <p:cNvPr id="7" name="Group 6">
            <a:extLst>
              <a:ext uri="{FF2B5EF4-FFF2-40B4-BE49-F238E27FC236}">
                <a16:creationId xmlns:a16="http://schemas.microsoft.com/office/drawing/2014/main" id="{081994D6-D5E8-BBAA-E921-C5EB8D28BAC9}"/>
              </a:ext>
            </a:extLst>
          </p:cNvPr>
          <p:cNvGrpSpPr/>
          <p:nvPr/>
        </p:nvGrpSpPr>
        <p:grpSpPr>
          <a:xfrm>
            <a:off x="8885909" y="1719315"/>
            <a:ext cx="1884579" cy="2153736"/>
            <a:chOff x="6929397" y="1720375"/>
            <a:chExt cx="1884579" cy="2153736"/>
          </a:xfrm>
        </p:grpSpPr>
        <p:sp>
          <p:nvSpPr>
            <p:cNvPr id="34" name="TextBox 33">
              <a:extLst>
                <a:ext uri="{FF2B5EF4-FFF2-40B4-BE49-F238E27FC236}">
                  <a16:creationId xmlns:a16="http://schemas.microsoft.com/office/drawing/2014/main" id="{5E33504F-8BBB-9140-B9D4-9F5F594D5519}"/>
                </a:ext>
              </a:extLst>
            </p:cNvPr>
            <p:cNvSpPr txBox="1"/>
            <p:nvPr/>
          </p:nvSpPr>
          <p:spPr>
            <a:xfrm>
              <a:off x="6948587" y="2911249"/>
              <a:ext cx="1865389" cy="830997"/>
            </a:xfrm>
            <a:prstGeom prst="rect">
              <a:avLst/>
            </a:prstGeom>
            <a:noFill/>
          </p:spPr>
          <p:txBody>
            <a:bodyPr wrap="square" lIns="36000" rIns="36000" rtlCol="0">
              <a:spAutoFit/>
            </a:bodyPr>
            <a:lstStyle/>
            <a:p>
              <a:pPr algn="ctr"/>
              <a:r>
                <a:rPr lang="en-GB" sz="1200" dirty="0">
                  <a:latin typeface="Constantia" panose="02030602050306030303" pitchFamily="18" charset="0"/>
                </a:rPr>
                <a:t>Review of </a:t>
              </a:r>
              <a:r>
                <a:rPr lang="en-GB" sz="1200" b="1" dirty="0">
                  <a:latin typeface="Constantia" panose="02030602050306030303" pitchFamily="18" charset="0"/>
                </a:rPr>
                <a:t>past similar cases </a:t>
              </a:r>
              <a:r>
                <a:rPr lang="en-GB" sz="1200" dirty="0">
                  <a:latin typeface="Constantia" panose="02030602050306030303" pitchFamily="18" charset="0"/>
                </a:rPr>
                <a:t>to improve decisions matching clinicians’ reasoning process</a:t>
              </a:r>
            </a:p>
          </p:txBody>
        </p:sp>
        <p:pic>
          <p:nvPicPr>
            <p:cNvPr id="13" name="Picture 12" descr="A picture containing screenshot, colorfulness, circle, design&#10;&#10;Description automatically generated">
              <a:extLst>
                <a:ext uri="{FF2B5EF4-FFF2-40B4-BE49-F238E27FC236}">
                  <a16:creationId xmlns:a16="http://schemas.microsoft.com/office/drawing/2014/main" id="{5FA11021-6AC6-5570-528B-34E196CD3CD6}"/>
                </a:ext>
              </a:extLst>
            </p:cNvPr>
            <p:cNvPicPr>
              <a:picLocks noChangeAspect="1"/>
            </p:cNvPicPr>
            <p:nvPr/>
          </p:nvPicPr>
          <p:blipFill>
            <a:blip r:embed="rId14"/>
            <a:stretch>
              <a:fillRect/>
            </a:stretch>
          </p:blipFill>
          <p:spPr>
            <a:xfrm>
              <a:off x="7587837" y="2092529"/>
              <a:ext cx="559346" cy="559346"/>
            </a:xfrm>
            <a:prstGeom prst="rect">
              <a:avLst/>
            </a:prstGeom>
          </p:spPr>
        </p:pic>
        <p:sp>
          <p:nvSpPr>
            <p:cNvPr id="6" name="Rectangle 5">
              <a:extLst>
                <a:ext uri="{FF2B5EF4-FFF2-40B4-BE49-F238E27FC236}">
                  <a16:creationId xmlns:a16="http://schemas.microsoft.com/office/drawing/2014/main" id="{815DB547-09A6-341A-468B-99E2D1500411}"/>
                </a:ext>
              </a:extLst>
            </p:cNvPr>
            <p:cNvSpPr/>
            <p:nvPr/>
          </p:nvSpPr>
          <p:spPr>
            <a:xfrm>
              <a:off x="6929397" y="1720375"/>
              <a:ext cx="1876225" cy="2153736"/>
            </a:xfrm>
            <a:prstGeom prst="rect">
              <a:avLst/>
            </a:prstGeom>
            <a:no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5897200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1D5CBFB-0DF9-664C-BA87-16073363A65D}"/>
              </a:ext>
            </a:extLst>
          </p:cNvPr>
          <p:cNvSpPr>
            <a:spLocks noGrp="1"/>
          </p:cNvSpPr>
          <p:nvPr>
            <p:ph type="sldNum" sz="quarter" idx="12"/>
          </p:nvPr>
        </p:nvSpPr>
        <p:spPr/>
        <p:txBody>
          <a:bodyPr/>
          <a:lstStyle/>
          <a:p>
            <a:fld id="{AABFF9DA-2577-3447-9DFE-17137E505E19}" type="slidenum">
              <a:rPr lang="en-US" smtClean="0"/>
              <a:t>4</a:t>
            </a:fld>
            <a:endParaRPr lang="en-US" dirty="0"/>
          </a:p>
        </p:txBody>
      </p:sp>
      <p:sp>
        <p:nvSpPr>
          <p:cNvPr id="4" name="Title 1">
            <a:extLst>
              <a:ext uri="{FF2B5EF4-FFF2-40B4-BE49-F238E27FC236}">
                <a16:creationId xmlns:a16="http://schemas.microsoft.com/office/drawing/2014/main" id="{D91BB27B-784E-C344-93C0-C658A20257ED}"/>
              </a:ext>
            </a:extLst>
          </p:cNvPr>
          <p:cNvSpPr txBox="1">
            <a:spLocks/>
          </p:cNvSpPr>
          <p:nvPr/>
        </p:nvSpPr>
        <p:spPr>
          <a:xfrm>
            <a:off x="2048820" y="130176"/>
            <a:ext cx="8229600" cy="688976"/>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GB" sz="2400" b="1" dirty="0">
                <a:solidFill>
                  <a:srgbClr val="800000"/>
                </a:solidFill>
                <a:latin typeface="Constantia"/>
                <a:cs typeface="Constantia"/>
              </a:rPr>
              <a:t>SUPERVISED LEARNING</a:t>
            </a:r>
            <a:endParaRPr lang="en-US" sz="2400" b="1" dirty="0">
              <a:solidFill>
                <a:srgbClr val="800000"/>
              </a:solidFill>
              <a:latin typeface="Constantia"/>
              <a:cs typeface="Constantia"/>
            </a:endParaRPr>
          </a:p>
        </p:txBody>
      </p:sp>
      <p:sp>
        <p:nvSpPr>
          <p:cNvPr id="2" name="TextBox 10">
            <a:extLst>
              <a:ext uri="{FF2B5EF4-FFF2-40B4-BE49-F238E27FC236}">
                <a16:creationId xmlns:a16="http://schemas.microsoft.com/office/drawing/2014/main" id="{771891FC-B4DB-C48A-7D83-81BB52F8F5EC}"/>
              </a:ext>
            </a:extLst>
          </p:cNvPr>
          <p:cNvSpPr txBox="1"/>
          <p:nvPr/>
        </p:nvSpPr>
        <p:spPr>
          <a:xfrm>
            <a:off x="236960" y="5664752"/>
            <a:ext cx="11344106" cy="122341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050" dirty="0">
                <a:latin typeface="Constantia" panose="02030602050306030303" pitchFamily="18" charset="0"/>
              </a:rPr>
              <a:t>1.</a:t>
            </a:r>
            <a:r>
              <a:rPr lang="en-GB" sz="1050" b="0" i="0" dirty="0">
                <a:solidFill>
                  <a:srgbClr val="282828"/>
                </a:solidFill>
                <a:effectLst/>
                <a:latin typeface="Constantia" panose="02030602050306030303" pitchFamily="18" charset="0"/>
              </a:rPr>
              <a:t> </a:t>
            </a:r>
            <a:r>
              <a:rPr lang="en-GB" sz="1050" b="0" i="0" dirty="0">
                <a:effectLst/>
                <a:latin typeface="Constantia" panose="02030602050306030303" pitchFamily="18" charset="0"/>
              </a:rPr>
              <a:t>Damien et al </a:t>
            </a:r>
            <a:r>
              <a:rPr lang="en-US" sz="1050" dirty="0">
                <a:latin typeface="Constantia" panose="02030602050306030303" pitchFamily="18" charset="0"/>
              </a:rPr>
              <a:t>–</a:t>
            </a:r>
            <a:r>
              <a:rPr lang="en-GB" sz="1050" b="0" i="0" dirty="0">
                <a:effectLst/>
                <a:latin typeface="Constantia" panose="02030602050306030303" pitchFamily="18" charset="0"/>
              </a:rPr>
              <a:t> </a:t>
            </a:r>
            <a:r>
              <a:rPr lang="en-GB" sz="1050" b="0" i="1" dirty="0">
                <a:effectLst/>
                <a:latin typeface="Constantia" panose="02030602050306030303" pitchFamily="18" charset="0"/>
              </a:rPr>
              <a:t>The diagnosis of dengue in patients </a:t>
            </a:r>
            <a:r>
              <a:rPr lang="en-GB" sz="1050" i="1" dirty="0">
                <a:latin typeface="Constantia" panose="02030602050306030303" pitchFamily="18" charset="0"/>
              </a:rPr>
              <a:t>p</a:t>
            </a:r>
            <a:r>
              <a:rPr lang="en-GB" sz="1050" b="0" i="1" dirty="0">
                <a:effectLst/>
                <a:latin typeface="Constantia" panose="02030602050306030303" pitchFamily="18" charset="0"/>
              </a:rPr>
              <a:t>resenting </a:t>
            </a:r>
            <a:r>
              <a:rPr lang="en-GB" sz="1050" i="1" dirty="0">
                <a:latin typeface="Constantia" panose="02030602050306030303" pitchFamily="18" charset="0"/>
              </a:rPr>
              <a:t>w</a:t>
            </a:r>
            <a:r>
              <a:rPr lang="en-GB" sz="1050" b="0" i="1" dirty="0">
                <a:effectLst/>
                <a:latin typeface="Constantia" panose="02030602050306030303" pitchFamily="18" charset="0"/>
              </a:rPr>
              <a:t>ith acute </a:t>
            </a:r>
            <a:r>
              <a:rPr lang="en-GB" sz="1050" i="1" dirty="0">
                <a:latin typeface="Constantia" panose="02030602050306030303" pitchFamily="18" charset="0"/>
              </a:rPr>
              <a:t>f</a:t>
            </a:r>
            <a:r>
              <a:rPr lang="en-GB" sz="1050" b="0" i="1" dirty="0">
                <a:effectLst/>
                <a:latin typeface="Constantia" panose="02030602050306030303" pitchFamily="18" charset="0"/>
              </a:rPr>
              <a:t>ebrile </a:t>
            </a:r>
            <a:r>
              <a:rPr lang="en-GB" sz="1050" i="1" dirty="0">
                <a:latin typeface="Constantia" panose="02030602050306030303" pitchFamily="18" charset="0"/>
              </a:rPr>
              <a:t>i</a:t>
            </a:r>
            <a:r>
              <a:rPr lang="en-GB" sz="1050" b="0" i="1" dirty="0">
                <a:effectLst/>
                <a:latin typeface="Constantia" panose="02030602050306030303" pitchFamily="18" charset="0"/>
              </a:rPr>
              <a:t>llness </a:t>
            </a:r>
            <a:r>
              <a:rPr lang="en-GB" sz="1050" i="1" dirty="0">
                <a:latin typeface="Constantia" panose="02030602050306030303" pitchFamily="18" charset="0"/>
              </a:rPr>
              <a:t>u</a:t>
            </a:r>
            <a:r>
              <a:rPr lang="en-GB" sz="1050" b="0" i="1" dirty="0">
                <a:effectLst/>
                <a:latin typeface="Constantia" panose="02030602050306030303" pitchFamily="18" charset="0"/>
              </a:rPr>
              <a:t>sing </a:t>
            </a:r>
            <a:r>
              <a:rPr lang="en-GB" sz="1050" i="1" dirty="0">
                <a:latin typeface="Constantia" panose="02030602050306030303" pitchFamily="18" charset="0"/>
              </a:rPr>
              <a:t>s</a:t>
            </a:r>
            <a:r>
              <a:rPr lang="en-GB" sz="1050" b="0" i="1" dirty="0">
                <a:effectLst/>
                <a:latin typeface="Constantia" panose="02030602050306030303" pitchFamily="18" charset="0"/>
              </a:rPr>
              <a:t>upervised </a:t>
            </a:r>
            <a:r>
              <a:rPr lang="en-GB" sz="1050" i="1" dirty="0">
                <a:latin typeface="Constantia" panose="02030602050306030303" pitchFamily="18" charset="0"/>
              </a:rPr>
              <a:t>m</a:t>
            </a:r>
            <a:r>
              <a:rPr lang="en-GB" sz="1050" b="0" i="1" dirty="0">
                <a:effectLst/>
                <a:latin typeface="Constantia" panose="02030602050306030303" pitchFamily="18" charset="0"/>
              </a:rPr>
              <a:t>achine </a:t>
            </a:r>
            <a:r>
              <a:rPr lang="en-GB" sz="1050" i="1" dirty="0">
                <a:latin typeface="Constantia" panose="02030602050306030303" pitchFamily="18" charset="0"/>
              </a:rPr>
              <a:t>l</a:t>
            </a:r>
            <a:r>
              <a:rPr lang="en-GB" sz="1050" b="0" i="1" dirty="0">
                <a:effectLst/>
                <a:latin typeface="Constantia" panose="02030602050306030303" pitchFamily="18" charset="0"/>
              </a:rPr>
              <a:t>earning and impact of seasonality </a:t>
            </a:r>
            <a:r>
              <a:rPr lang="en-US" sz="1050" dirty="0">
                <a:latin typeface="Constantia" panose="02030602050306030303" pitchFamily="18" charset="0"/>
              </a:rPr>
              <a:t>– Frontiers in Digital Health (2022)</a:t>
            </a:r>
            <a:endParaRPr lang="en-GB" sz="1050" b="0" i="0" dirty="0">
              <a:effectLst/>
              <a:latin typeface="Constantia" panose="02030602050306030303" pitchFamily="18" charset="0"/>
            </a:endParaRPr>
          </a:p>
          <a:p>
            <a:r>
              <a:rPr lang="en-US" sz="1050" dirty="0">
                <a:latin typeface="Constantia" panose="02030602050306030303" pitchFamily="18" charset="0"/>
              </a:rPr>
              <a:t>2. Damien et al – </a:t>
            </a:r>
            <a:r>
              <a:rPr lang="en-GB" sz="1050" i="1" dirty="0">
                <a:effectLst/>
                <a:latin typeface="Constantia" panose="02030602050306030303" pitchFamily="18" charset="0"/>
              </a:rPr>
              <a:t>Applied machine learning for the risk-stratification and clinical decision support of hospitalised patients with dengue in Vietnam </a:t>
            </a:r>
            <a:r>
              <a:rPr lang="en-GB" sz="1050" i="0" dirty="0">
                <a:effectLst/>
                <a:latin typeface="Constantia" panose="02030602050306030303" pitchFamily="18" charset="0"/>
              </a:rPr>
              <a:t>– PLOS Digital Health (2022)</a:t>
            </a:r>
            <a:endParaRPr lang="en-US" sz="1050" dirty="0">
              <a:latin typeface="Constantia" panose="02030602050306030303" pitchFamily="18" charset="0"/>
            </a:endParaRPr>
          </a:p>
          <a:p>
            <a:r>
              <a:rPr lang="en-US" sz="1050" dirty="0">
                <a:latin typeface="Constantia" panose="02030602050306030303" pitchFamily="18" charset="0"/>
              </a:rPr>
              <a:t>3. TM Rawson et al – </a:t>
            </a:r>
            <a:r>
              <a:rPr lang="en-US" sz="1050" i="1" dirty="0">
                <a:latin typeface="Constantia" panose="02030602050306030303" pitchFamily="18" charset="0"/>
              </a:rPr>
              <a:t>Supervised machine learning to support the diagnosis of bacterial infection in the context of COVID-19 </a:t>
            </a:r>
            <a:r>
              <a:rPr lang="en-US" sz="1050" dirty="0">
                <a:latin typeface="Constantia" panose="02030602050306030303" pitchFamily="18" charset="0"/>
              </a:rPr>
              <a:t>– JAC Antimicrobial Resistance – BMC Medicine (2021)</a:t>
            </a:r>
          </a:p>
          <a:p>
            <a:r>
              <a:rPr lang="en-US" sz="1050" dirty="0">
                <a:latin typeface="Constantia" panose="02030602050306030303" pitchFamily="18" charset="0"/>
              </a:rPr>
              <a:t>4. B Hernandez et al – </a:t>
            </a:r>
            <a:r>
              <a:rPr lang="en-US" sz="1050" i="1" dirty="0">
                <a:latin typeface="Constantia" panose="02030602050306030303" pitchFamily="18" charset="0"/>
              </a:rPr>
              <a:t>Data-driven web based intelligent CDSS for infection management at the point of care</a:t>
            </a:r>
            <a:r>
              <a:rPr lang="en-US" sz="1050" dirty="0">
                <a:latin typeface="Constantia" panose="02030602050306030303" pitchFamily="18" charset="0"/>
              </a:rPr>
              <a:t> – PhD Thesis Imperial College London (2019)</a:t>
            </a:r>
          </a:p>
          <a:p>
            <a:r>
              <a:rPr lang="en-US" sz="1050" dirty="0">
                <a:latin typeface="Constantia" panose="02030602050306030303" pitchFamily="18" charset="0"/>
              </a:rPr>
              <a:t>5. TM Rawson et al – </a:t>
            </a:r>
            <a:r>
              <a:rPr lang="en-US" sz="1050" i="1" dirty="0">
                <a:latin typeface="Constantia" panose="02030602050306030303" pitchFamily="18" charset="0"/>
              </a:rPr>
              <a:t>Supervised machine learning for the prediction of infection on admission to hospital: a prospective observational cohort study </a:t>
            </a:r>
            <a:r>
              <a:rPr lang="en-US" sz="1050" dirty="0">
                <a:latin typeface="Constantia" panose="02030602050306030303" pitchFamily="18" charset="0"/>
              </a:rPr>
              <a:t>– JAC (2018)</a:t>
            </a:r>
          </a:p>
          <a:p>
            <a:r>
              <a:rPr lang="en-US" sz="1050" dirty="0">
                <a:latin typeface="Constantia" panose="02030602050306030303" pitchFamily="18" charset="0"/>
              </a:rPr>
              <a:t>6. B Hernandez et al </a:t>
            </a:r>
            <a:r>
              <a:rPr lang="en-US" sz="1050" i="1" dirty="0">
                <a:latin typeface="Constantia" panose="02030602050306030303" pitchFamily="18" charset="0"/>
              </a:rPr>
              <a:t>– Supervised learning for infection risk inference using pathology data </a:t>
            </a:r>
            <a:r>
              <a:rPr lang="en-US" sz="1050" dirty="0">
                <a:latin typeface="Constantia" panose="02030602050306030303" pitchFamily="18" charset="0"/>
              </a:rPr>
              <a:t>– BMC Medical Informatics and Decision Making (2017)</a:t>
            </a:r>
          </a:p>
          <a:p>
            <a:endParaRPr lang="en-US" sz="1050" dirty="0">
              <a:latin typeface="Constantia" panose="02030602050306030303" pitchFamily="18" charset="0"/>
            </a:endParaRPr>
          </a:p>
        </p:txBody>
      </p:sp>
      <p:pic>
        <p:nvPicPr>
          <p:cNvPr id="10" name="Picture 9" descr="A picture containing cartoon, graphics, graphic design, clipart&#10;&#10;Description automatically generated">
            <a:extLst>
              <a:ext uri="{FF2B5EF4-FFF2-40B4-BE49-F238E27FC236}">
                <a16:creationId xmlns:a16="http://schemas.microsoft.com/office/drawing/2014/main" id="{C3DBF66B-A380-7482-9D3B-0262EDE31442}"/>
              </a:ext>
            </a:extLst>
          </p:cNvPr>
          <p:cNvPicPr>
            <a:picLocks noChangeAspect="1"/>
          </p:cNvPicPr>
          <p:nvPr/>
        </p:nvPicPr>
        <p:blipFill>
          <a:blip r:embed="rId3"/>
          <a:stretch>
            <a:fillRect/>
          </a:stretch>
        </p:blipFill>
        <p:spPr>
          <a:xfrm>
            <a:off x="11368420" y="254522"/>
            <a:ext cx="427959" cy="427959"/>
          </a:xfrm>
          <a:prstGeom prst="rect">
            <a:avLst/>
          </a:prstGeom>
        </p:spPr>
      </p:pic>
      <p:sp>
        <p:nvSpPr>
          <p:cNvPr id="11" name="TextBox 10">
            <a:extLst>
              <a:ext uri="{FF2B5EF4-FFF2-40B4-BE49-F238E27FC236}">
                <a16:creationId xmlns:a16="http://schemas.microsoft.com/office/drawing/2014/main" id="{2D57477B-1364-BEF8-82C6-1EBA7C3D6EB1}"/>
              </a:ext>
            </a:extLst>
          </p:cNvPr>
          <p:cNvSpPr txBox="1"/>
          <p:nvPr/>
        </p:nvSpPr>
        <p:spPr>
          <a:xfrm>
            <a:off x="2579807" y="1102691"/>
            <a:ext cx="714375" cy="276999"/>
          </a:xfrm>
          <a:prstGeom prst="rect">
            <a:avLst/>
          </a:prstGeom>
          <a:noFill/>
        </p:spPr>
        <p:txBody>
          <a:bodyPr wrap="square" rtlCol="0">
            <a:spAutoFit/>
          </a:bodyPr>
          <a:lstStyle/>
          <a:p>
            <a:r>
              <a:rPr lang="en-US" sz="1200" dirty="0">
                <a:latin typeface="Constantia" panose="02030602050306030303" pitchFamily="18" charset="0"/>
              </a:rPr>
              <a:t>6, 5, 4</a:t>
            </a:r>
          </a:p>
        </p:txBody>
      </p:sp>
      <p:sp>
        <p:nvSpPr>
          <p:cNvPr id="12" name="TextBox 11">
            <a:extLst>
              <a:ext uri="{FF2B5EF4-FFF2-40B4-BE49-F238E27FC236}">
                <a16:creationId xmlns:a16="http://schemas.microsoft.com/office/drawing/2014/main" id="{AFF13F6A-E2C5-BDA8-C69B-0E08472D7FF9}"/>
              </a:ext>
            </a:extLst>
          </p:cNvPr>
          <p:cNvSpPr txBox="1"/>
          <p:nvPr/>
        </p:nvSpPr>
        <p:spPr>
          <a:xfrm>
            <a:off x="5683961" y="1101549"/>
            <a:ext cx="714375" cy="276999"/>
          </a:xfrm>
          <a:prstGeom prst="rect">
            <a:avLst/>
          </a:prstGeom>
          <a:noFill/>
        </p:spPr>
        <p:txBody>
          <a:bodyPr wrap="square" rtlCol="0">
            <a:spAutoFit/>
          </a:bodyPr>
          <a:lstStyle/>
          <a:p>
            <a:r>
              <a:rPr lang="en-US" sz="1200" dirty="0">
                <a:latin typeface="Constantia" panose="02030602050306030303" pitchFamily="18" charset="0"/>
              </a:rPr>
              <a:t>3</a:t>
            </a:r>
          </a:p>
        </p:txBody>
      </p:sp>
      <p:sp>
        <p:nvSpPr>
          <p:cNvPr id="13" name="TextBox 12">
            <a:extLst>
              <a:ext uri="{FF2B5EF4-FFF2-40B4-BE49-F238E27FC236}">
                <a16:creationId xmlns:a16="http://schemas.microsoft.com/office/drawing/2014/main" id="{35751347-79CB-41E3-2BF5-4D58C580F28A}"/>
              </a:ext>
            </a:extLst>
          </p:cNvPr>
          <p:cNvSpPr txBox="1"/>
          <p:nvPr/>
        </p:nvSpPr>
        <p:spPr>
          <a:xfrm>
            <a:off x="8495145" y="1146697"/>
            <a:ext cx="714375" cy="276999"/>
          </a:xfrm>
          <a:prstGeom prst="rect">
            <a:avLst/>
          </a:prstGeom>
          <a:noFill/>
        </p:spPr>
        <p:txBody>
          <a:bodyPr wrap="square" rtlCol="0">
            <a:spAutoFit/>
          </a:bodyPr>
          <a:lstStyle/>
          <a:p>
            <a:r>
              <a:rPr lang="en-US" sz="1200" dirty="0">
                <a:latin typeface="Constantia" panose="02030602050306030303" pitchFamily="18" charset="0"/>
              </a:rPr>
              <a:t>2</a:t>
            </a:r>
          </a:p>
        </p:txBody>
      </p:sp>
      <p:sp>
        <p:nvSpPr>
          <p:cNvPr id="14" name="TextBox 13">
            <a:extLst>
              <a:ext uri="{FF2B5EF4-FFF2-40B4-BE49-F238E27FC236}">
                <a16:creationId xmlns:a16="http://schemas.microsoft.com/office/drawing/2014/main" id="{E87332F1-656E-8DD6-755D-4EBD8E02CAB3}"/>
              </a:ext>
            </a:extLst>
          </p:cNvPr>
          <p:cNvSpPr txBox="1"/>
          <p:nvPr/>
        </p:nvSpPr>
        <p:spPr>
          <a:xfrm>
            <a:off x="11223878" y="1115194"/>
            <a:ext cx="714375" cy="276999"/>
          </a:xfrm>
          <a:prstGeom prst="rect">
            <a:avLst/>
          </a:prstGeom>
          <a:noFill/>
        </p:spPr>
        <p:txBody>
          <a:bodyPr wrap="square" rtlCol="0">
            <a:spAutoFit/>
          </a:bodyPr>
          <a:lstStyle/>
          <a:p>
            <a:r>
              <a:rPr lang="en-US" sz="1200" dirty="0">
                <a:latin typeface="Constantia" panose="02030602050306030303" pitchFamily="18" charset="0"/>
              </a:rPr>
              <a:t>1</a:t>
            </a:r>
          </a:p>
        </p:txBody>
      </p:sp>
      <p:sp>
        <p:nvSpPr>
          <p:cNvPr id="16" name="TextBox 15">
            <a:extLst>
              <a:ext uri="{FF2B5EF4-FFF2-40B4-BE49-F238E27FC236}">
                <a16:creationId xmlns:a16="http://schemas.microsoft.com/office/drawing/2014/main" id="{A91169B3-0889-0B8D-EBBD-2351CE64652F}"/>
              </a:ext>
            </a:extLst>
          </p:cNvPr>
          <p:cNvSpPr txBox="1"/>
          <p:nvPr/>
        </p:nvSpPr>
        <p:spPr>
          <a:xfrm>
            <a:off x="6099429" y="4815065"/>
            <a:ext cx="5505806" cy="781200"/>
          </a:xfrm>
          <a:prstGeom prst="rect">
            <a:avLst/>
          </a:prstGeom>
          <a:noFill/>
          <a:ln>
            <a:solidFill>
              <a:schemeClr val="tx1"/>
            </a:solidFill>
          </a:ln>
        </p:spPr>
        <p:txBody>
          <a:bodyPr wrap="square" rtlCol="0">
            <a:spAutoFit/>
          </a:bodyPr>
          <a:lstStyle/>
          <a:p>
            <a:pPr algn="ctr"/>
            <a:endParaRPr lang="en-US" sz="1400" b="1" dirty="0">
              <a:latin typeface="Constantia" panose="02030602050306030303" pitchFamily="18" charset="0"/>
            </a:endParaRPr>
          </a:p>
          <a:p>
            <a:pPr algn="ctr"/>
            <a:r>
              <a:rPr lang="en-US" sz="1400" b="1" dirty="0">
                <a:latin typeface="Constantia" panose="02030602050306030303" pitchFamily="18" charset="0"/>
              </a:rPr>
              <a:t>Bloodstream Infection</a:t>
            </a:r>
            <a:r>
              <a:rPr lang="en-US" sz="1200" b="1" dirty="0">
                <a:latin typeface="Constantia" panose="02030602050306030303" pitchFamily="18" charset="0"/>
              </a:rPr>
              <a:t> </a:t>
            </a:r>
          </a:p>
          <a:p>
            <a:pPr algn="ctr"/>
            <a:r>
              <a:rPr lang="en-US" sz="1200" dirty="0">
                <a:latin typeface="Constantia" panose="02030602050306030303" pitchFamily="18" charset="0"/>
              </a:rPr>
              <a:t>using temporal dynamics trough LSTM</a:t>
            </a:r>
          </a:p>
          <a:p>
            <a:pPr algn="ctr"/>
            <a:endParaRPr lang="en-US" sz="1200" dirty="0">
              <a:latin typeface="Constantia" panose="02030602050306030303" pitchFamily="18" charset="0"/>
            </a:endParaRPr>
          </a:p>
        </p:txBody>
      </p:sp>
      <p:sp>
        <p:nvSpPr>
          <p:cNvPr id="18" name="TextBox 17">
            <a:extLst>
              <a:ext uri="{FF2B5EF4-FFF2-40B4-BE49-F238E27FC236}">
                <a16:creationId xmlns:a16="http://schemas.microsoft.com/office/drawing/2014/main" id="{4102AD3A-4469-E7A3-584C-C423A138C462}"/>
              </a:ext>
            </a:extLst>
          </p:cNvPr>
          <p:cNvSpPr txBox="1"/>
          <p:nvPr/>
        </p:nvSpPr>
        <p:spPr>
          <a:xfrm>
            <a:off x="465595" y="1393089"/>
            <a:ext cx="2700559" cy="4216539"/>
          </a:xfrm>
          <a:prstGeom prst="rect">
            <a:avLst/>
          </a:prstGeom>
          <a:noFill/>
          <a:ln>
            <a:solidFill>
              <a:schemeClr val="tx1"/>
            </a:solidFill>
          </a:ln>
        </p:spPr>
        <p:txBody>
          <a:bodyPr wrap="square" rtlCol="0">
            <a:spAutoFit/>
          </a:bodyPr>
          <a:lstStyle/>
          <a:p>
            <a:pPr algn="ctr"/>
            <a:endParaRPr lang="en-GB" sz="1400" b="1" dirty="0">
              <a:latin typeface="Constantia" panose="02030602050306030303" pitchFamily="18" charset="0"/>
            </a:endParaRPr>
          </a:p>
          <a:p>
            <a:pPr algn="ctr"/>
            <a:r>
              <a:rPr lang="en-GB" sz="1400" b="1" dirty="0">
                <a:latin typeface="Constantia" panose="02030602050306030303" pitchFamily="18" charset="0"/>
              </a:rPr>
              <a:t>Infection</a:t>
            </a:r>
          </a:p>
          <a:p>
            <a:pPr algn="ctr"/>
            <a:endParaRPr lang="en-GB" sz="1200" dirty="0">
              <a:latin typeface="Constantia" panose="02030602050306030303" pitchFamily="18" charset="0"/>
            </a:endParaRPr>
          </a:p>
          <a:p>
            <a:pPr algn="ctr"/>
            <a:r>
              <a:rPr lang="en-GB" sz="1200">
                <a:latin typeface="Constantia" panose="02030602050306030303" pitchFamily="18" charset="0"/>
              </a:rPr>
              <a:t>&gt;500.000 </a:t>
            </a:r>
            <a:r>
              <a:rPr lang="en-GB" sz="1200" dirty="0">
                <a:latin typeface="Constantia" panose="02030602050306030303" pitchFamily="18" charset="0"/>
              </a:rPr>
              <a:t>daily profiles</a:t>
            </a:r>
          </a:p>
          <a:p>
            <a:pPr algn="ctr"/>
            <a:r>
              <a:rPr lang="en-GB" sz="1200" dirty="0">
                <a:latin typeface="Constantia" panose="02030602050306030303" pitchFamily="18" charset="0"/>
              </a:rPr>
              <a:t>2.7% prevalence</a:t>
            </a:r>
          </a:p>
          <a:p>
            <a:pPr algn="ctr"/>
            <a:endParaRPr lang="en-GB" sz="1200" dirty="0">
              <a:latin typeface="Constantia" panose="02030602050306030303" pitchFamily="18" charset="0"/>
            </a:endParaRPr>
          </a:p>
          <a:p>
            <a:pPr algn="ctr"/>
            <a:endParaRPr lang="en-GB" sz="1200" dirty="0">
              <a:latin typeface="Constantia" panose="02030602050306030303" pitchFamily="18" charset="0"/>
            </a:endParaRPr>
          </a:p>
          <a:p>
            <a:pPr algn="ctr"/>
            <a:r>
              <a:rPr lang="en-GB" sz="1200" dirty="0">
                <a:latin typeface="Constantia" panose="02030602050306030303" pitchFamily="18" charset="0"/>
              </a:rPr>
              <a:t>6 biomarkers</a:t>
            </a:r>
          </a:p>
          <a:p>
            <a:pPr algn="ctr"/>
            <a:r>
              <a:rPr lang="en-GB" sz="1200" dirty="0">
                <a:latin typeface="Constantia" panose="02030602050306030303" pitchFamily="18" charset="0"/>
              </a:rPr>
              <a:t>CRP, WBC, BIL, CRE, ALT, ALP</a:t>
            </a:r>
          </a:p>
          <a:p>
            <a:pPr algn="ctr"/>
            <a:endParaRPr lang="en-GB" sz="1200" dirty="0">
              <a:latin typeface="Constantia" panose="02030602050306030303"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GB" sz="1200" dirty="0">
                <a:latin typeface="Constantia" panose="02030602050306030303" pitchFamily="18" charset="0"/>
              </a:rPr>
              <a:t>SVM</a:t>
            </a:r>
          </a:p>
          <a:p>
            <a:pPr marL="0" marR="0" lvl="0" indent="0" algn="ctr" defTabSz="914400" rtl="0" eaLnBrk="1" fontAlgn="auto" latinLnBrk="0" hangingPunct="1">
              <a:lnSpc>
                <a:spcPct val="100000"/>
              </a:lnSpc>
              <a:spcBef>
                <a:spcPts val="0"/>
              </a:spcBef>
              <a:spcAft>
                <a:spcPts val="0"/>
              </a:spcAft>
              <a:buClrTx/>
              <a:buSzTx/>
              <a:buFontTx/>
              <a:buNone/>
              <a:tabLst/>
              <a:defRPr/>
            </a:pPr>
            <a:r>
              <a:rPr lang="en-GB" sz="1200" dirty="0">
                <a:latin typeface="Constantia" panose="02030602050306030303" pitchFamily="18" charset="0"/>
              </a:rPr>
              <a:t>AUC ROC 0.85 (95% CI:0.84 - 0.86)</a:t>
            </a:r>
          </a:p>
          <a:p>
            <a:pPr algn="ctr"/>
            <a:r>
              <a:rPr lang="en-GB" sz="1200" dirty="0">
                <a:latin typeface="Constantia" panose="02030602050306030303" pitchFamily="18" charset="0"/>
              </a:rPr>
              <a:t>SENS 0.75 | SPEC 0.91</a:t>
            </a:r>
          </a:p>
          <a:p>
            <a:pPr algn="ctr"/>
            <a:endParaRPr lang="en-GB" sz="1200" dirty="0">
              <a:latin typeface="Constantia" panose="02030602050306030303" pitchFamily="18" charset="0"/>
            </a:endParaRPr>
          </a:p>
          <a:p>
            <a:pPr algn="ctr"/>
            <a:r>
              <a:rPr lang="en-GB" sz="1200" dirty="0">
                <a:latin typeface="Constantia" panose="02030602050306030303" pitchFamily="18" charset="0"/>
              </a:rPr>
              <a:t>104 patients </a:t>
            </a:r>
          </a:p>
          <a:p>
            <a:pPr algn="ctr"/>
            <a:r>
              <a:rPr lang="en-GB" sz="1200" dirty="0">
                <a:latin typeface="Constantia" panose="02030602050306030303" pitchFamily="18" charset="0"/>
              </a:rPr>
              <a:t>35% prevalence at 72h</a:t>
            </a:r>
          </a:p>
          <a:p>
            <a:pPr algn="ctr"/>
            <a:r>
              <a:rPr lang="en-GB" sz="1200" dirty="0">
                <a:latin typeface="Constantia" panose="02030602050306030303" pitchFamily="18" charset="0"/>
              </a:rPr>
              <a:t>42% had microbiological tests</a:t>
            </a:r>
          </a:p>
          <a:p>
            <a:pPr algn="ctr"/>
            <a:endParaRPr lang="en-GB" sz="1200" dirty="0">
              <a:latin typeface="Constantia" panose="02030602050306030303" pitchFamily="18" charset="0"/>
            </a:endParaRPr>
          </a:p>
          <a:p>
            <a:pPr algn="ctr"/>
            <a:r>
              <a:rPr lang="en-GB" sz="1200" dirty="0">
                <a:latin typeface="Constantia" panose="02030602050306030303" pitchFamily="18" charset="0"/>
              </a:rPr>
              <a:t>AUC ROC 0.84 (95% CI:0.76 - 0.91)</a:t>
            </a:r>
          </a:p>
          <a:p>
            <a:pPr algn="ctr"/>
            <a:r>
              <a:rPr lang="en-GB" sz="1200" dirty="0">
                <a:latin typeface="Constantia" panose="02030602050306030303" pitchFamily="18" charset="0"/>
              </a:rPr>
              <a:t>SENS 0.89 | SPEC 0.63 at 0.81</a:t>
            </a:r>
          </a:p>
          <a:p>
            <a:pPr algn="ctr"/>
            <a:endParaRPr lang="en-GB" sz="1200" dirty="0">
              <a:latin typeface="Constantia" panose="02030602050306030303" pitchFamily="18" charset="0"/>
            </a:endParaRPr>
          </a:p>
          <a:p>
            <a:pPr algn="ctr"/>
            <a:endParaRPr lang="en-GB" sz="1200" dirty="0">
              <a:latin typeface="Constantia" panose="02030602050306030303" pitchFamily="18" charset="0"/>
            </a:endParaRPr>
          </a:p>
        </p:txBody>
      </p:sp>
      <p:sp>
        <p:nvSpPr>
          <p:cNvPr id="19" name="TextBox 18">
            <a:extLst>
              <a:ext uri="{FF2B5EF4-FFF2-40B4-BE49-F238E27FC236}">
                <a16:creationId xmlns:a16="http://schemas.microsoft.com/office/drawing/2014/main" id="{E63B347B-7689-58C5-548F-AAEE137E1FB6}"/>
              </a:ext>
            </a:extLst>
          </p:cNvPr>
          <p:cNvSpPr txBox="1"/>
          <p:nvPr/>
        </p:nvSpPr>
        <p:spPr>
          <a:xfrm>
            <a:off x="3294182" y="1400128"/>
            <a:ext cx="2700559" cy="4185761"/>
          </a:xfrm>
          <a:prstGeom prst="rect">
            <a:avLst/>
          </a:prstGeom>
          <a:noFill/>
          <a:ln>
            <a:solidFill>
              <a:schemeClr val="tx1"/>
            </a:solidFill>
          </a:ln>
        </p:spPr>
        <p:txBody>
          <a:bodyPr wrap="square" rtlCol="0">
            <a:spAutoFit/>
          </a:bodyPr>
          <a:lstStyle/>
          <a:p>
            <a:endParaRPr lang="en-GB" sz="1200" b="1" dirty="0">
              <a:latin typeface="Constantia" panose="02030602050306030303" pitchFamily="18" charset="0"/>
            </a:endParaRPr>
          </a:p>
          <a:p>
            <a:pPr algn="ctr"/>
            <a:r>
              <a:rPr lang="en-GB" sz="1400" b="1" dirty="0">
                <a:latin typeface="Constantia" panose="02030602050306030303" pitchFamily="18" charset="0"/>
              </a:rPr>
              <a:t>SARS-CoV-2</a:t>
            </a:r>
          </a:p>
          <a:p>
            <a:endParaRPr lang="en-GB" sz="1200" dirty="0">
              <a:latin typeface="Constantia" panose="02030602050306030303" pitchFamily="18" charset="0"/>
            </a:endParaRPr>
          </a:p>
          <a:p>
            <a:pPr algn="ctr"/>
            <a:r>
              <a:rPr lang="en-GB" sz="1200" dirty="0">
                <a:latin typeface="Constantia" panose="02030602050306030303" pitchFamily="18" charset="0"/>
              </a:rPr>
              <a:t>1186 patients </a:t>
            </a:r>
          </a:p>
          <a:p>
            <a:pPr algn="ctr"/>
            <a:r>
              <a:rPr lang="en-GB" sz="1200" dirty="0">
                <a:latin typeface="Constantia" panose="02030602050306030303" pitchFamily="18" charset="0"/>
              </a:rPr>
              <a:t>65% prevalence </a:t>
            </a:r>
          </a:p>
          <a:p>
            <a:pPr algn="ctr"/>
            <a:r>
              <a:rPr lang="en-GB" sz="1200" dirty="0">
                <a:latin typeface="Constantia" panose="02030602050306030303" pitchFamily="18" charset="0"/>
              </a:rPr>
              <a:t>14% had microbiological tests</a:t>
            </a:r>
          </a:p>
          <a:p>
            <a:pPr algn="ctr"/>
            <a:endParaRPr lang="en-GB" sz="1200" dirty="0">
              <a:latin typeface="Constantia" panose="02030602050306030303" pitchFamily="18" charset="0"/>
            </a:endParaRPr>
          </a:p>
          <a:p>
            <a:pPr algn="ctr"/>
            <a:r>
              <a:rPr lang="en-GB" sz="1200" dirty="0">
                <a:latin typeface="Constantia" panose="02030602050306030303" pitchFamily="18" charset="0"/>
              </a:rPr>
              <a:t>21 biomarkers </a:t>
            </a:r>
          </a:p>
          <a:p>
            <a:pPr algn="ctr"/>
            <a:r>
              <a:rPr lang="en-GB" sz="1200" dirty="0">
                <a:latin typeface="Constantia" panose="02030602050306030303" pitchFamily="18" charset="0"/>
              </a:rPr>
              <a:t>Full Blood Count (FBC)</a:t>
            </a:r>
          </a:p>
          <a:p>
            <a:pPr algn="ctr"/>
            <a:endParaRPr lang="en-GB" sz="1200" dirty="0">
              <a:latin typeface="Constantia" panose="02030602050306030303" pitchFamily="18" charset="0"/>
            </a:endParaRPr>
          </a:p>
          <a:p>
            <a:pPr algn="ctr"/>
            <a:r>
              <a:rPr lang="en-GB" sz="1200" dirty="0">
                <a:latin typeface="Constantia" panose="02030602050306030303" pitchFamily="18" charset="0"/>
              </a:rPr>
              <a:t>SVM</a:t>
            </a:r>
          </a:p>
          <a:p>
            <a:pPr algn="ctr"/>
            <a:r>
              <a:rPr lang="en-GB" sz="1200" dirty="0">
                <a:latin typeface="Constantia" panose="02030602050306030303" pitchFamily="18" charset="0"/>
              </a:rPr>
              <a:t>AUC ROC 0.91 (95% CI:0.76 - 0.91)</a:t>
            </a:r>
          </a:p>
          <a:p>
            <a:pPr algn="ctr"/>
            <a:r>
              <a:rPr lang="en-GB" sz="1200" dirty="0">
                <a:latin typeface="Constantia" panose="02030602050306030303" pitchFamily="18" charset="0"/>
              </a:rPr>
              <a:t>SENS 0.80 | SPEC 0.89</a:t>
            </a:r>
          </a:p>
          <a:p>
            <a:pPr algn="ctr"/>
            <a:endParaRPr lang="en-GB" sz="1200" dirty="0">
              <a:latin typeface="Constantia" panose="02030602050306030303" pitchFamily="18" charset="0"/>
            </a:endParaRPr>
          </a:p>
          <a:p>
            <a:pPr algn="ctr"/>
            <a:r>
              <a:rPr lang="en-GB" sz="1200" dirty="0">
                <a:latin typeface="Constantia" panose="02030602050306030303" pitchFamily="18" charset="0"/>
              </a:rPr>
              <a:t>54 patients</a:t>
            </a:r>
          </a:p>
          <a:p>
            <a:pPr algn="ctr"/>
            <a:r>
              <a:rPr lang="en-GB" sz="1200" dirty="0">
                <a:latin typeface="Constantia" panose="02030602050306030303" pitchFamily="18" charset="0"/>
              </a:rPr>
              <a:t>52% prevalence</a:t>
            </a:r>
          </a:p>
          <a:p>
            <a:pPr algn="ctr"/>
            <a:endParaRPr lang="en-GB" sz="1200" dirty="0">
              <a:latin typeface="Constantia" panose="02030602050306030303" pitchFamily="18" charset="0"/>
            </a:endParaRPr>
          </a:p>
          <a:p>
            <a:pPr algn="ctr"/>
            <a:endParaRPr lang="en-GB" sz="1200" dirty="0">
              <a:latin typeface="Constantia" panose="02030602050306030303" pitchFamily="18" charset="0"/>
            </a:endParaRPr>
          </a:p>
          <a:p>
            <a:pPr algn="ctr"/>
            <a:r>
              <a:rPr lang="en-GB" sz="1200" dirty="0">
                <a:latin typeface="Constantia" panose="02030602050306030303" pitchFamily="18" charset="0"/>
              </a:rPr>
              <a:t>AUC ROC (0.96% CI: 0.90 – 1.00)</a:t>
            </a:r>
          </a:p>
          <a:p>
            <a:pPr algn="ctr"/>
            <a:r>
              <a:rPr lang="en-GB" sz="1200" dirty="0">
                <a:latin typeface="Constantia" panose="02030602050306030303" pitchFamily="18" charset="0"/>
              </a:rPr>
              <a:t>SENS 0.75 | SPEC 0.90</a:t>
            </a:r>
          </a:p>
          <a:p>
            <a:pPr algn="ctr"/>
            <a:endParaRPr lang="en-GB" sz="1200" dirty="0">
              <a:latin typeface="Constantia" panose="02030602050306030303" pitchFamily="18" charset="0"/>
            </a:endParaRPr>
          </a:p>
          <a:p>
            <a:pPr algn="ctr"/>
            <a:endParaRPr lang="en-GB" sz="1200" dirty="0">
              <a:latin typeface="Constantia" panose="02030602050306030303" pitchFamily="18" charset="0"/>
            </a:endParaRPr>
          </a:p>
        </p:txBody>
      </p:sp>
      <p:sp>
        <p:nvSpPr>
          <p:cNvPr id="21" name="TextBox 20">
            <a:extLst>
              <a:ext uri="{FF2B5EF4-FFF2-40B4-BE49-F238E27FC236}">
                <a16:creationId xmlns:a16="http://schemas.microsoft.com/office/drawing/2014/main" id="{7F6166F0-D063-DEB8-99CC-C04CB656750F}"/>
              </a:ext>
            </a:extLst>
          </p:cNvPr>
          <p:cNvSpPr txBox="1"/>
          <p:nvPr/>
        </p:nvSpPr>
        <p:spPr>
          <a:xfrm>
            <a:off x="6099429" y="1400128"/>
            <a:ext cx="2700559" cy="3293209"/>
          </a:xfrm>
          <a:prstGeom prst="rect">
            <a:avLst/>
          </a:prstGeom>
          <a:noFill/>
          <a:ln>
            <a:solidFill>
              <a:schemeClr val="tx1"/>
            </a:solidFill>
          </a:ln>
        </p:spPr>
        <p:txBody>
          <a:bodyPr wrap="square" rtlCol="0">
            <a:spAutoFit/>
          </a:bodyPr>
          <a:lstStyle/>
          <a:p>
            <a:pPr algn="ctr"/>
            <a:endParaRPr lang="en-GB" sz="1400" b="1" dirty="0">
              <a:latin typeface="Constantia" panose="02030602050306030303" pitchFamily="18" charset="0"/>
            </a:endParaRPr>
          </a:p>
          <a:p>
            <a:pPr algn="ctr"/>
            <a:r>
              <a:rPr lang="en-GB" sz="1400" b="1" dirty="0">
                <a:latin typeface="Constantia" panose="02030602050306030303" pitchFamily="18" charset="0"/>
              </a:rPr>
              <a:t>Dengue</a:t>
            </a:r>
          </a:p>
          <a:p>
            <a:pPr algn="ctr"/>
            <a:endParaRPr lang="en-GB" sz="1200" dirty="0">
              <a:latin typeface="Constantia" panose="02030602050306030303" pitchFamily="18" charset="0"/>
            </a:endParaRPr>
          </a:p>
          <a:p>
            <a:pPr algn="ctr"/>
            <a:r>
              <a:rPr lang="en-GB" sz="1200" dirty="0">
                <a:latin typeface="Constantia" panose="02030602050306030303" pitchFamily="18" charset="0"/>
              </a:rPr>
              <a:t>8100 patients </a:t>
            </a:r>
          </a:p>
          <a:p>
            <a:pPr algn="ctr"/>
            <a:r>
              <a:rPr lang="en-GB" sz="1200" dirty="0">
                <a:latin typeface="Constantia" panose="02030602050306030303" pitchFamily="18" charset="0"/>
              </a:rPr>
              <a:t>27.7% prevalence </a:t>
            </a:r>
          </a:p>
          <a:p>
            <a:pPr algn="ctr"/>
            <a:endParaRPr lang="en-GB" sz="1200" dirty="0">
              <a:latin typeface="Constantia" panose="02030602050306030303" pitchFamily="18" charset="0"/>
            </a:endParaRPr>
          </a:p>
          <a:p>
            <a:pPr algn="ctr"/>
            <a:endParaRPr lang="en-GB" sz="1200" dirty="0">
              <a:latin typeface="Constantia" panose="02030602050306030303" pitchFamily="18" charset="0"/>
            </a:endParaRPr>
          </a:p>
          <a:p>
            <a:pPr algn="ctr"/>
            <a:r>
              <a:rPr lang="en-GB" sz="1200" dirty="0">
                <a:latin typeface="Constantia" panose="02030602050306030303" pitchFamily="18" charset="0"/>
              </a:rPr>
              <a:t>Age, Gender, Day + 4 biomarkers</a:t>
            </a:r>
          </a:p>
          <a:p>
            <a:pPr algn="ctr"/>
            <a:r>
              <a:rPr lang="en-GB" sz="1200" dirty="0">
                <a:latin typeface="Constantia" panose="02030602050306030303" pitchFamily="18" charset="0"/>
              </a:rPr>
              <a:t>HCT, PLT, WBC, LYMPH</a:t>
            </a:r>
          </a:p>
          <a:p>
            <a:pPr algn="ctr"/>
            <a:endParaRPr lang="en-GB" sz="1200" dirty="0">
              <a:latin typeface="Constantia" panose="02030602050306030303" pitchFamily="18" charset="0"/>
            </a:endParaRPr>
          </a:p>
          <a:p>
            <a:pPr algn="ctr"/>
            <a:r>
              <a:rPr lang="en-GB" sz="1200" dirty="0">
                <a:latin typeface="Constantia" panose="02030602050306030303" pitchFamily="18" charset="0"/>
              </a:rPr>
              <a:t>XGB</a:t>
            </a:r>
          </a:p>
          <a:p>
            <a:pPr algn="ctr"/>
            <a:r>
              <a:rPr lang="en-GB" sz="1200" dirty="0">
                <a:latin typeface="Constantia" panose="02030602050306030303" pitchFamily="18" charset="0"/>
              </a:rPr>
              <a:t>AUC ROC 0.86 (95% CI:0.84 - 0.86)</a:t>
            </a:r>
          </a:p>
          <a:p>
            <a:pPr algn="ctr"/>
            <a:r>
              <a:rPr lang="en-GB" sz="1200" dirty="0">
                <a:latin typeface="Constantia" panose="02030602050306030303" pitchFamily="18" charset="0"/>
              </a:rPr>
              <a:t>SENS 0.92 | SPEC 0.56</a:t>
            </a:r>
          </a:p>
          <a:p>
            <a:pPr algn="ctr"/>
            <a:r>
              <a:rPr lang="en-GB" sz="1200" dirty="0">
                <a:latin typeface="Constantia" panose="02030602050306030303" pitchFamily="18" charset="0"/>
              </a:rPr>
              <a:t>PPV 0.73  |  NPV 0.84</a:t>
            </a:r>
          </a:p>
          <a:p>
            <a:pPr algn="ctr"/>
            <a:endParaRPr lang="en-GB" sz="1200" dirty="0">
              <a:latin typeface="Constantia" panose="02030602050306030303" pitchFamily="18" charset="0"/>
            </a:endParaRPr>
          </a:p>
          <a:p>
            <a:pPr algn="ctr"/>
            <a:r>
              <a:rPr lang="en-GB" sz="1200" dirty="0">
                <a:latin typeface="Constantia" panose="02030602050306030303" pitchFamily="18" charset="0"/>
              </a:rPr>
              <a:t>+ seasonality!</a:t>
            </a:r>
          </a:p>
          <a:p>
            <a:pPr algn="ctr"/>
            <a:endParaRPr lang="en-GB" sz="1200" dirty="0">
              <a:latin typeface="Constantia" panose="02030602050306030303" pitchFamily="18" charset="0"/>
            </a:endParaRPr>
          </a:p>
        </p:txBody>
      </p:sp>
      <p:sp>
        <p:nvSpPr>
          <p:cNvPr id="22" name="TextBox 21">
            <a:extLst>
              <a:ext uri="{FF2B5EF4-FFF2-40B4-BE49-F238E27FC236}">
                <a16:creationId xmlns:a16="http://schemas.microsoft.com/office/drawing/2014/main" id="{C8D4B941-98A0-589E-9D8F-584F3F64917A}"/>
              </a:ext>
            </a:extLst>
          </p:cNvPr>
          <p:cNvSpPr txBox="1"/>
          <p:nvPr/>
        </p:nvSpPr>
        <p:spPr>
          <a:xfrm>
            <a:off x="8904676" y="1388667"/>
            <a:ext cx="2700559" cy="3304800"/>
          </a:xfrm>
          <a:prstGeom prst="rect">
            <a:avLst/>
          </a:prstGeom>
          <a:noFill/>
          <a:ln>
            <a:solidFill>
              <a:schemeClr val="tx1"/>
            </a:solidFill>
          </a:ln>
        </p:spPr>
        <p:txBody>
          <a:bodyPr wrap="square" rtlCol="0">
            <a:spAutoFit/>
          </a:bodyPr>
          <a:lstStyle/>
          <a:p>
            <a:endParaRPr lang="en-GB" sz="1200" b="1" dirty="0">
              <a:latin typeface="Constantia" panose="02030602050306030303" pitchFamily="18" charset="0"/>
            </a:endParaRPr>
          </a:p>
          <a:p>
            <a:pPr algn="ctr"/>
            <a:r>
              <a:rPr lang="en-GB" sz="1400" b="1" dirty="0">
                <a:latin typeface="Constantia" panose="02030602050306030303" pitchFamily="18" charset="0"/>
              </a:rPr>
              <a:t>Dengue Shock Syndrome</a:t>
            </a:r>
          </a:p>
          <a:p>
            <a:pPr algn="ctr"/>
            <a:endParaRPr lang="en-GB" sz="1200" dirty="0">
              <a:latin typeface="Constantia" panose="02030602050306030303" pitchFamily="18" charset="0"/>
            </a:endParaRPr>
          </a:p>
          <a:p>
            <a:pPr algn="ctr"/>
            <a:r>
              <a:rPr lang="en-GB" sz="1200" dirty="0">
                <a:latin typeface="Constantia" panose="02030602050306030303" pitchFamily="18" charset="0"/>
              </a:rPr>
              <a:t>4131 patients </a:t>
            </a:r>
          </a:p>
          <a:p>
            <a:pPr algn="ctr"/>
            <a:r>
              <a:rPr lang="en-GB" sz="1200" dirty="0">
                <a:latin typeface="Constantia" panose="02030602050306030303" pitchFamily="18" charset="0"/>
              </a:rPr>
              <a:t>5.4% prevalence </a:t>
            </a:r>
          </a:p>
          <a:p>
            <a:pPr algn="ctr"/>
            <a:endParaRPr lang="en-GB" sz="1200" dirty="0">
              <a:latin typeface="Constantia" panose="02030602050306030303" pitchFamily="18" charset="0"/>
            </a:endParaRPr>
          </a:p>
          <a:p>
            <a:pPr algn="ctr"/>
            <a:endParaRPr lang="en-GB" sz="1200" dirty="0">
              <a:latin typeface="Constantia" panose="02030602050306030303" pitchFamily="18" charset="0"/>
            </a:endParaRPr>
          </a:p>
          <a:p>
            <a:pPr algn="ctr"/>
            <a:r>
              <a:rPr lang="en-GB" sz="1200" dirty="0">
                <a:latin typeface="Constantia" panose="02030602050306030303" pitchFamily="18" charset="0"/>
              </a:rPr>
              <a:t>Age, Gender, Weight, Day + 2 biomarkers first 48h</a:t>
            </a:r>
          </a:p>
          <a:p>
            <a:pPr algn="ctr"/>
            <a:r>
              <a:rPr lang="en-GB" sz="1200" dirty="0">
                <a:latin typeface="Constantia" panose="02030602050306030303" pitchFamily="18" charset="0"/>
              </a:rPr>
              <a:t>HCT, PLT</a:t>
            </a:r>
          </a:p>
          <a:p>
            <a:pPr algn="ctr"/>
            <a:endParaRPr lang="en-GB" sz="1200" dirty="0">
              <a:latin typeface="Constantia" panose="02030602050306030303" pitchFamily="18" charset="0"/>
            </a:endParaRPr>
          </a:p>
          <a:p>
            <a:pPr algn="ctr"/>
            <a:r>
              <a:rPr lang="en-GB" sz="1200" dirty="0">
                <a:latin typeface="Constantia" panose="02030602050306030303" pitchFamily="18" charset="0"/>
              </a:rPr>
              <a:t>ANN</a:t>
            </a:r>
          </a:p>
          <a:p>
            <a:pPr algn="ctr"/>
            <a:r>
              <a:rPr lang="en-GB" sz="1200" dirty="0">
                <a:latin typeface="Constantia" panose="02030602050306030303" pitchFamily="18" charset="0"/>
              </a:rPr>
              <a:t>AUC ROC 0.83 (95% CI:0.76 - 0.85)</a:t>
            </a:r>
          </a:p>
          <a:p>
            <a:pPr algn="ctr"/>
            <a:r>
              <a:rPr lang="en-GB" sz="1200" dirty="0">
                <a:latin typeface="Constantia" panose="02030602050306030303" pitchFamily="18" charset="0"/>
              </a:rPr>
              <a:t>SENS 0.66 | SPEC 0.84</a:t>
            </a:r>
          </a:p>
          <a:p>
            <a:pPr algn="ctr"/>
            <a:r>
              <a:rPr lang="en-GB" sz="1200" dirty="0">
                <a:latin typeface="Constantia" panose="02030602050306030303" pitchFamily="18" charset="0"/>
              </a:rPr>
              <a:t>PPV 0.18  |  NPV 0.98</a:t>
            </a:r>
          </a:p>
          <a:p>
            <a:pPr algn="ctr"/>
            <a:endParaRPr lang="en-GB" sz="1200" dirty="0">
              <a:latin typeface="Constantia" panose="02030602050306030303" pitchFamily="18" charset="0"/>
            </a:endParaRPr>
          </a:p>
          <a:p>
            <a:endParaRPr lang="en-GB" sz="1200" dirty="0"/>
          </a:p>
        </p:txBody>
      </p:sp>
    </p:spTree>
    <p:extLst>
      <p:ext uri="{BB962C8B-B14F-4D97-AF65-F5344CB8AC3E}">
        <p14:creationId xmlns:p14="http://schemas.microsoft.com/office/powerpoint/2010/main" val="19384899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2957581-275B-B29F-6E85-C338A551CB84}"/>
              </a:ext>
            </a:extLst>
          </p:cNvPr>
          <p:cNvSpPr>
            <a:spLocks noGrp="1"/>
          </p:cNvSpPr>
          <p:nvPr>
            <p:ph type="sldNum" sz="quarter" idx="12"/>
          </p:nvPr>
        </p:nvSpPr>
        <p:spPr/>
        <p:txBody>
          <a:bodyPr/>
          <a:lstStyle/>
          <a:p>
            <a:fld id="{AABFF9DA-2577-3447-9DFE-17137E505E19}" type="slidenum">
              <a:rPr lang="en-US" smtClean="0"/>
              <a:t>5</a:t>
            </a:fld>
            <a:endParaRPr lang="en-US"/>
          </a:p>
        </p:txBody>
      </p:sp>
      <p:sp>
        <p:nvSpPr>
          <p:cNvPr id="4" name="Title 1">
            <a:extLst>
              <a:ext uri="{FF2B5EF4-FFF2-40B4-BE49-F238E27FC236}">
                <a16:creationId xmlns:a16="http://schemas.microsoft.com/office/drawing/2014/main" id="{83A173A1-62A7-F6DF-C279-6EB22ECE55BC}"/>
              </a:ext>
            </a:extLst>
          </p:cNvPr>
          <p:cNvSpPr txBox="1">
            <a:spLocks/>
          </p:cNvSpPr>
          <p:nvPr/>
        </p:nvSpPr>
        <p:spPr>
          <a:xfrm>
            <a:off x="1981200" y="133350"/>
            <a:ext cx="8229600" cy="688976"/>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GB" sz="2400" b="1" dirty="0">
                <a:solidFill>
                  <a:srgbClr val="800000"/>
                </a:solidFill>
                <a:latin typeface="Constantia"/>
                <a:cs typeface="Constantia"/>
              </a:rPr>
              <a:t>CASE-BASED REASONING</a:t>
            </a:r>
            <a:endParaRPr lang="en-US" sz="2400" b="1" dirty="0">
              <a:solidFill>
                <a:srgbClr val="800000"/>
              </a:solidFill>
              <a:latin typeface="Constantia"/>
              <a:cs typeface="Constantia"/>
            </a:endParaRPr>
          </a:p>
        </p:txBody>
      </p:sp>
      <p:pic>
        <p:nvPicPr>
          <p:cNvPr id="2" name="Picture 1" descr="A picture containing screenshot, colorfulness, circle, design&#10;&#10;Description automatically generated">
            <a:extLst>
              <a:ext uri="{FF2B5EF4-FFF2-40B4-BE49-F238E27FC236}">
                <a16:creationId xmlns:a16="http://schemas.microsoft.com/office/drawing/2014/main" id="{142DB4B4-C65E-1992-C2C6-DB3203899429}"/>
              </a:ext>
            </a:extLst>
          </p:cNvPr>
          <p:cNvPicPr>
            <a:picLocks noChangeAspect="1"/>
          </p:cNvPicPr>
          <p:nvPr/>
        </p:nvPicPr>
        <p:blipFill>
          <a:blip r:embed="rId3"/>
          <a:stretch>
            <a:fillRect/>
          </a:stretch>
        </p:blipFill>
        <p:spPr>
          <a:xfrm>
            <a:off x="11388241" y="275946"/>
            <a:ext cx="388318" cy="388318"/>
          </a:xfrm>
          <a:prstGeom prst="rect">
            <a:avLst/>
          </a:prstGeom>
        </p:spPr>
      </p:pic>
      <p:sp>
        <p:nvSpPr>
          <p:cNvPr id="8" name="TextBox 7">
            <a:extLst>
              <a:ext uri="{FF2B5EF4-FFF2-40B4-BE49-F238E27FC236}">
                <a16:creationId xmlns:a16="http://schemas.microsoft.com/office/drawing/2014/main" id="{89D829A5-EF52-6E82-9D4E-966869CB09A2}"/>
              </a:ext>
            </a:extLst>
          </p:cNvPr>
          <p:cNvSpPr txBox="1"/>
          <p:nvPr/>
        </p:nvSpPr>
        <p:spPr>
          <a:xfrm>
            <a:off x="533403" y="1198814"/>
            <a:ext cx="3560925" cy="938719"/>
          </a:xfrm>
          <a:prstGeom prst="rect">
            <a:avLst/>
          </a:prstGeom>
          <a:noFill/>
        </p:spPr>
        <p:txBody>
          <a:bodyPr wrap="square" rtlCol="0">
            <a:spAutoFit/>
          </a:bodyPr>
          <a:lstStyle/>
          <a:p>
            <a:pPr algn="just" fontAlgn="base"/>
            <a:r>
              <a:rPr lang="en-GB" sz="1100" b="0" i="0" dirty="0">
                <a:effectLst/>
                <a:latin typeface="Constantia" panose="02030602050306030303" pitchFamily="18" charset="0"/>
              </a:rPr>
              <a:t>In clinical environments, physician reasoning is based on </a:t>
            </a:r>
            <a:r>
              <a:rPr lang="en-GB" sz="1100" b="1" i="0" dirty="0">
                <a:effectLst/>
                <a:latin typeface="Constantia" panose="02030602050306030303" pitchFamily="18" charset="0"/>
              </a:rPr>
              <a:t>knowledge acquired from past </a:t>
            </a:r>
            <a:r>
              <a:rPr lang="en-GB" sz="1100" i="0" dirty="0">
                <a:effectLst/>
                <a:latin typeface="Constantia" panose="02030602050306030303" pitchFamily="18" charset="0"/>
              </a:rPr>
              <a:t>cases</a:t>
            </a:r>
            <a:r>
              <a:rPr lang="en-GB" sz="1100" b="0" i="0" dirty="0">
                <a:effectLst/>
                <a:latin typeface="Constantia" panose="02030602050306030303" pitchFamily="18" charset="0"/>
              </a:rPr>
              <a:t> personally experienced which is exactly what CBR does!</a:t>
            </a:r>
            <a:r>
              <a:rPr lang="en-GB" sz="1100" dirty="0">
                <a:latin typeface="Constantia" panose="02030602050306030303" pitchFamily="18" charset="0"/>
              </a:rPr>
              <a:t> </a:t>
            </a:r>
            <a:r>
              <a:rPr lang="en-GB" sz="1100" b="0" i="0" dirty="0">
                <a:effectLst/>
                <a:latin typeface="Constantia" panose="02030602050306030303" pitchFamily="18" charset="0"/>
              </a:rPr>
              <a:t>The aim of CBR is to solve new problems based on the solutions of similar past problems in the form of cases</a:t>
            </a:r>
          </a:p>
        </p:txBody>
      </p:sp>
      <p:sp>
        <p:nvSpPr>
          <p:cNvPr id="12" name="TextBox 10">
            <a:extLst>
              <a:ext uri="{FF2B5EF4-FFF2-40B4-BE49-F238E27FC236}">
                <a16:creationId xmlns:a16="http://schemas.microsoft.com/office/drawing/2014/main" id="{FC174D8B-0062-E142-B6C9-778ECB941D0A}"/>
              </a:ext>
            </a:extLst>
          </p:cNvPr>
          <p:cNvSpPr txBox="1"/>
          <p:nvPr/>
        </p:nvSpPr>
        <p:spPr>
          <a:xfrm>
            <a:off x="238294" y="6315750"/>
            <a:ext cx="10505906" cy="577081"/>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050" dirty="0">
                <a:latin typeface="Constantia" panose="02030602050306030303" pitchFamily="18" charset="0"/>
              </a:rPr>
              <a:t>1. TM Rawson et al – </a:t>
            </a:r>
            <a:r>
              <a:rPr lang="en-US" sz="1050" i="1" dirty="0">
                <a:latin typeface="Constantia" panose="02030602050306030303" pitchFamily="18" charset="0"/>
              </a:rPr>
              <a:t>A real-world evaluation of a CBR to support antimicrobial prescribing decisions in acute care - CID </a:t>
            </a:r>
            <a:r>
              <a:rPr lang="en-US" sz="1050" dirty="0">
                <a:latin typeface="Constantia" panose="02030602050306030303" pitchFamily="18" charset="0"/>
              </a:rPr>
              <a:t>(2020)</a:t>
            </a:r>
          </a:p>
          <a:p>
            <a:r>
              <a:rPr lang="en-US" sz="1050" dirty="0">
                <a:latin typeface="Constantia" panose="02030602050306030303" pitchFamily="18" charset="0"/>
              </a:rPr>
              <a:t>2. B Hernandez et al – </a:t>
            </a:r>
            <a:r>
              <a:rPr lang="en-US" sz="1050" i="1" dirty="0">
                <a:latin typeface="Constantia" panose="02030602050306030303" pitchFamily="18" charset="0"/>
              </a:rPr>
              <a:t>Data-driven web-based intelligent CDSS: CBR benefits and limitations </a:t>
            </a:r>
            <a:r>
              <a:rPr lang="en-US" sz="1050" dirty="0">
                <a:latin typeface="Constantia" panose="02030602050306030303" pitchFamily="18" charset="0"/>
              </a:rPr>
              <a:t>– Health informatics (2017)</a:t>
            </a:r>
          </a:p>
          <a:p>
            <a:endParaRPr lang="en-US" sz="1050" dirty="0">
              <a:latin typeface="Constantia" panose="02030602050306030303" pitchFamily="18" charset="0"/>
            </a:endParaRPr>
          </a:p>
        </p:txBody>
      </p:sp>
      <p:pic>
        <p:nvPicPr>
          <p:cNvPr id="6" name="Picture 5" descr="A person walking in a field&#10;&#10;Description automatically generated with low confidence">
            <a:extLst>
              <a:ext uri="{FF2B5EF4-FFF2-40B4-BE49-F238E27FC236}">
                <a16:creationId xmlns:a16="http://schemas.microsoft.com/office/drawing/2014/main" id="{F685B9F9-ACE7-2BCF-B281-09E4A382D883}"/>
              </a:ext>
            </a:extLst>
          </p:cNvPr>
          <p:cNvPicPr>
            <a:picLocks noChangeAspect="1"/>
          </p:cNvPicPr>
          <p:nvPr/>
        </p:nvPicPr>
        <p:blipFill>
          <a:blip r:embed="rId4"/>
          <a:stretch>
            <a:fillRect/>
          </a:stretch>
        </p:blipFill>
        <p:spPr>
          <a:xfrm>
            <a:off x="7837493" y="1516971"/>
            <a:ext cx="3546107" cy="2225911"/>
          </a:xfrm>
          <a:prstGeom prst="rect">
            <a:avLst/>
          </a:prstGeom>
        </p:spPr>
      </p:pic>
      <p:pic>
        <p:nvPicPr>
          <p:cNvPr id="9" name="Picture 8" descr="A picture containing snack, child art, food&#10;&#10;Description automatically generated">
            <a:extLst>
              <a:ext uri="{FF2B5EF4-FFF2-40B4-BE49-F238E27FC236}">
                <a16:creationId xmlns:a16="http://schemas.microsoft.com/office/drawing/2014/main" id="{9A1C53C1-606A-D616-A0AB-519E2711FFF0}"/>
              </a:ext>
            </a:extLst>
          </p:cNvPr>
          <p:cNvPicPr>
            <a:picLocks noChangeAspect="1"/>
          </p:cNvPicPr>
          <p:nvPr/>
        </p:nvPicPr>
        <p:blipFill>
          <a:blip r:embed="rId5"/>
          <a:stretch>
            <a:fillRect/>
          </a:stretch>
        </p:blipFill>
        <p:spPr>
          <a:xfrm>
            <a:off x="12723442" y="2290264"/>
            <a:ext cx="2593289" cy="1731189"/>
          </a:xfrm>
          <a:prstGeom prst="rect">
            <a:avLst/>
          </a:prstGeom>
        </p:spPr>
      </p:pic>
      <p:pic>
        <p:nvPicPr>
          <p:cNvPr id="15" name="Picture 14" descr="A picture containing food, fruit, ingredient, strawberry&#10;&#10;Description automatically generated">
            <a:extLst>
              <a:ext uri="{FF2B5EF4-FFF2-40B4-BE49-F238E27FC236}">
                <a16:creationId xmlns:a16="http://schemas.microsoft.com/office/drawing/2014/main" id="{3113018A-8C62-5CC6-3AD4-7898E6B93324}"/>
              </a:ext>
            </a:extLst>
          </p:cNvPr>
          <p:cNvPicPr>
            <a:picLocks noChangeAspect="1"/>
          </p:cNvPicPr>
          <p:nvPr/>
        </p:nvPicPr>
        <p:blipFill>
          <a:blip r:embed="rId6"/>
          <a:stretch>
            <a:fillRect/>
          </a:stretch>
        </p:blipFill>
        <p:spPr>
          <a:xfrm>
            <a:off x="12739270" y="470105"/>
            <a:ext cx="2593289" cy="1728859"/>
          </a:xfrm>
          <a:prstGeom prst="rect">
            <a:avLst/>
          </a:prstGeom>
        </p:spPr>
      </p:pic>
      <p:pic>
        <p:nvPicPr>
          <p:cNvPr id="7" name="Picture 6" descr="A picture containing text, circle, diagram, screenshot&#10;&#10;Description automatically generated">
            <a:extLst>
              <a:ext uri="{FF2B5EF4-FFF2-40B4-BE49-F238E27FC236}">
                <a16:creationId xmlns:a16="http://schemas.microsoft.com/office/drawing/2014/main" id="{32BC010E-522D-D4D2-EC40-3B8E9FCCF641}"/>
              </a:ext>
            </a:extLst>
          </p:cNvPr>
          <p:cNvPicPr>
            <a:picLocks noChangeAspect="1"/>
          </p:cNvPicPr>
          <p:nvPr/>
        </p:nvPicPr>
        <p:blipFill>
          <a:blip r:embed="rId7"/>
          <a:stretch>
            <a:fillRect/>
          </a:stretch>
        </p:blipFill>
        <p:spPr>
          <a:xfrm>
            <a:off x="615290" y="2213056"/>
            <a:ext cx="3342561" cy="3953592"/>
          </a:xfrm>
          <a:prstGeom prst="rect">
            <a:avLst/>
          </a:prstGeom>
          <a:ln w="3175">
            <a:solidFill>
              <a:schemeClr val="tx1"/>
            </a:solidFill>
          </a:ln>
        </p:spPr>
      </p:pic>
      <p:sp>
        <p:nvSpPr>
          <p:cNvPr id="17" name="TextBox 16">
            <a:extLst>
              <a:ext uri="{FF2B5EF4-FFF2-40B4-BE49-F238E27FC236}">
                <a16:creationId xmlns:a16="http://schemas.microsoft.com/office/drawing/2014/main" id="{9EB317B1-BF95-4E5C-7830-10F602CF6B7D}"/>
              </a:ext>
            </a:extLst>
          </p:cNvPr>
          <p:cNvSpPr txBox="1"/>
          <p:nvPr/>
        </p:nvSpPr>
        <p:spPr>
          <a:xfrm>
            <a:off x="5810250" y="5705475"/>
            <a:ext cx="771525" cy="466725"/>
          </a:xfrm>
          <a:prstGeom prst="rect">
            <a:avLst/>
          </a:prstGeom>
          <a:noFill/>
        </p:spPr>
        <p:txBody>
          <a:bodyPr wrap="square" rtlCol="0">
            <a:spAutoFit/>
          </a:bodyPr>
          <a:lstStyle/>
          <a:p>
            <a:endParaRPr lang="en-GB" dirty="0"/>
          </a:p>
        </p:txBody>
      </p:sp>
      <p:pic>
        <p:nvPicPr>
          <p:cNvPr id="21" name="Picture 20" descr="A picture containing icon&#10;&#10;Description automatically generated">
            <a:extLst>
              <a:ext uri="{FF2B5EF4-FFF2-40B4-BE49-F238E27FC236}">
                <a16:creationId xmlns:a16="http://schemas.microsoft.com/office/drawing/2014/main" id="{7C7571AE-3926-3DEB-27F1-15279493B8BA}"/>
              </a:ext>
            </a:extLst>
          </p:cNvPr>
          <p:cNvPicPr>
            <a:picLocks noChangeAspect="1"/>
          </p:cNvPicPr>
          <p:nvPr/>
        </p:nvPicPr>
        <p:blipFill>
          <a:blip r:embed="rId8"/>
          <a:stretch>
            <a:fillRect/>
          </a:stretch>
        </p:blipFill>
        <p:spPr>
          <a:xfrm>
            <a:off x="4287875" y="3994227"/>
            <a:ext cx="3116226" cy="2056516"/>
          </a:xfrm>
          <a:prstGeom prst="rect">
            <a:avLst/>
          </a:prstGeom>
        </p:spPr>
      </p:pic>
      <p:sp>
        <p:nvSpPr>
          <p:cNvPr id="22" name="Rectangle 21">
            <a:extLst>
              <a:ext uri="{FF2B5EF4-FFF2-40B4-BE49-F238E27FC236}">
                <a16:creationId xmlns:a16="http://schemas.microsoft.com/office/drawing/2014/main" id="{82642047-D70C-BF3D-299A-9A369D5B72E7}"/>
              </a:ext>
            </a:extLst>
          </p:cNvPr>
          <p:cNvSpPr/>
          <p:nvPr/>
        </p:nvSpPr>
        <p:spPr>
          <a:xfrm>
            <a:off x="4256879" y="3924300"/>
            <a:ext cx="3116226" cy="2224168"/>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1" name="Group 10">
            <a:extLst>
              <a:ext uri="{FF2B5EF4-FFF2-40B4-BE49-F238E27FC236}">
                <a16:creationId xmlns:a16="http://schemas.microsoft.com/office/drawing/2014/main" id="{4BFF726B-4CE9-423D-711B-D342D3257D07}"/>
              </a:ext>
            </a:extLst>
          </p:cNvPr>
          <p:cNvGrpSpPr/>
          <p:nvPr/>
        </p:nvGrpSpPr>
        <p:grpSpPr>
          <a:xfrm>
            <a:off x="4252136" y="1304694"/>
            <a:ext cx="3116226" cy="2519655"/>
            <a:chOff x="4252136" y="1304694"/>
            <a:chExt cx="3116226" cy="2519655"/>
          </a:xfrm>
        </p:grpSpPr>
        <p:pic>
          <p:nvPicPr>
            <p:cNvPr id="20" name="Picture 19" descr="A picture containing text, map, diagram&#10;&#10;Description automatically generated">
              <a:extLst>
                <a:ext uri="{FF2B5EF4-FFF2-40B4-BE49-F238E27FC236}">
                  <a16:creationId xmlns:a16="http://schemas.microsoft.com/office/drawing/2014/main" id="{BB203D99-831C-E291-6033-987C4B70CF41}"/>
                </a:ext>
              </a:extLst>
            </p:cNvPr>
            <p:cNvPicPr>
              <a:picLocks noChangeAspect="1"/>
            </p:cNvPicPr>
            <p:nvPr/>
          </p:nvPicPr>
          <p:blipFill rotWithShape="1">
            <a:blip r:embed="rId9"/>
            <a:srcRect l="1945" t="4058" b="5984"/>
            <a:stretch/>
          </p:blipFill>
          <p:spPr>
            <a:xfrm>
              <a:off x="4498533" y="1779229"/>
              <a:ext cx="2612177" cy="1950721"/>
            </a:xfrm>
            <a:prstGeom prst="rect">
              <a:avLst/>
            </a:prstGeom>
          </p:spPr>
        </p:pic>
        <p:sp>
          <p:nvSpPr>
            <p:cNvPr id="23" name="TextBox 22">
              <a:extLst>
                <a:ext uri="{FF2B5EF4-FFF2-40B4-BE49-F238E27FC236}">
                  <a16:creationId xmlns:a16="http://schemas.microsoft.com/office/drawing/2014/main" id="{FE13B1C7-FE7A-DEE3-F10C-43F991B390FD}"/>
                </a:ext>
              </a:extLst>
            </p:cNvPr>
            <p:cNvSpPr txBox="1"/>
            <p:nvPr/>
          </p:nvSpPr>
          <p:spPr>
            <a:xfrm>
              <a:off x="4854542" y="1445215"/>
              <a:ext cx="2432116" cy="261610"/>
            </a:xfrm>
            <a:prstGeom prst="rect">
              <a:avLst/>
            </a:prstGeom>
            <a:noFill/>
          </p:spPr>
          <p:txBody>
            <a:bodyPr wrap="square" rtlCol="0">
              <a:spAutoFit/>
            </a:bodyPr>
            <a:lstStyle/>
            <a:p>
              <a:r>
                <a:rPr lang="en-GB" sz="1100" dirty="0">
                  <a:latin typeface="Constantia" panose="02030602050306030303" pitchFamily="18" charset="0"/>
                </a:rPr>
                <a:t>K-Nearest Neighbours (KNN)</a:t>
              </a:r>
            </a:p>
          </p:txBody>
        </p:sp>
        <p:sp>
          <p:nvSpPr>
            <p:cNvPr id="25" name="Rectangle 24">
              <a:extLst>
                <a:ext uri="{FF2B5EF4-FFF2-40B4-BE49-F238E27FC236}">
                  <a16:creationId xmlns:a16="http://schemas.microsoft.com/office/drawing/2014/main" id="{E4DFBC6E-5671-20EA-AD66-AE41A7874959}"/>
                </a:ext>
              </a:extLst>
            </p:cNvPr>
            <p:cNvSpPr/>
            <p:nvPr/>
          </p:nvSpPr>
          <p:spPr>
            <a:xfrm>
              <a:off x="4252136" y="1304694"/>
              <a:ext cx="3116226" cy="2519655"/>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5" name="Picture 4">
            <a:extLst>
              <a:ext uri="{FF2B5EF4-FFF2-40B4-BE49-F238E27FC236}">
                <a16:creationId xmlns:a16="http://schemas.microsoft.com/office/drawing/2014/main" id="{C4C589C9-AD90-29E4-6B3A-98239FC98712}"/>
              </a:ext>
            </a:extLst>
          </p:cNvPr>
          <p:cNvPicPr>
            <a:picLocks noChangeAspect="1"/>
          </p:cNvPicPr>
          <p:nvPr/>
        </p:nvPicPr>
        <p:blipFill>
          <a:blip r:embed="rId10"/>
          <a:stretch>
            <a:fillRect/>
          </a:stretch>
        </p:blipFill>
        <p:spPr>
          <a:xfrm>
            <a:off x="7817324" y="4080450"/>
            <a:ext cx="3560925" cy="2086198"/>
          </a:xfrm>
          <a:prstGeom prst="rect">
            <a:avLst/>
          </a:prstGeom>
        </p:spPr>
      </p:pic>
      <p:sp>
        <p:nvSpPr>
          <p:cNvPr id="10" name="Rectangle 9">
            <a:extLst>
              <a:ext uri="{FF2B5EF4-FFF2-40B4-BE49-F238E27FC236}">
                <a16:creationId xmlns:a16="http://schemas.microsoft.com/office/drawing/2014/main" id="{E7A69D19-A82A-4812-12AC-3C9ECA4CB9CD}"/>
              </a:ext>
            </a:extLst>
          </p:cNvPr>
          <p:cNvSpPr/>
          <p:nvPr/>
        </p:nvSpPr>
        <p:spPr>
          <a:xfrm>
            <a:off x="7602574" y="1304694"/>
            <a:ext cx="3974135" cy="4839701"/>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0192836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65A5EF0-43FE-E635-0478-E63B1A89F578}"/>
              </a:ext>
            </a:extLst>
          </p:cNvPr>
          <p:cNvSpPr>
            <a:spLocks noGrp="1"/>
          </p:cNvSpPr>
          <p:nvPr>
            <p:ph type="sldNum" sz="quarter" idx="12"/>
          </p:nvPr>
        </p:nvSpPr>
        <p:spPr/>
        <p:txBody>
          <a:bodyPr/>
          <a:lstStyle/>
          <a:p>
            <a:fld id="{AABFF9DA-2577-3447-9DFE-17137E505E19}" type="slidenum">
              <a:rPr lang="en-US" smtClean="0"/>
              <a:t>6</a:t>
            </a:fld>
            <a:endParaRPr lang="en-US"/>
          </a:p>
        </p:txBody>
      </p:sp>
      <p:sp>
        <p:nvSpPr>
          <p:cNvPr id="4" name="TextBox 10">
            <a:extLst>
              <a:ext uri="{FF2B5EF4-FFF2-40B4-BE49-F238E27FC236}">
                <a16:creationId xmlns:a16="http://schemas.microsoft.com/office/drawing/2014/main" id="{0CA61E45-907E-4E48-A00E-D645430B1493}"/>
              </a:ext>
            </a:extLst>
          </p:cNvPr>
          <p:cNvSpPr txBox="1"/>
          <p:nvPr/>
        </p:nvSpPr>
        <p:spPr>
          <a:xfrm>
            <a:off x="301688" y="6478300"/>
            <a:ext cx="10505906" cy="415498"/>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050" dirty="0">
                <a:latin typeface="Constantia" panose="02030602050306030303" pitchFamily="18" charset="0"/>
              </a:rPr>
              <a:t>B Hernandez et al – </a:t>
            </a:r>
            <a:r>
              <a:rPr lang="en-US" sz="1050" i="1" dirty="0">
                <a:latin typeface="Constantia" panose="02030602050306030303" pitchFamily="18" charset="0"/>
              </a:rPr>
              <a:t>Learning meaningful latent space representations for patient risk stratification: Dengue and other acute febrile illness – Frontier Digital Health </a:t>
            </a:r>
            <a:r>
              <a:rPr lang="en-US" sz="1050" dirty="0">
                <a:latin typeface="Constantia" panose="02030602050306030303" pitchFamily="18" charset="0"/>
              </a:rPr>
              <a:t>(2023)</a:t>
            </a:r>
          </a:p>
          <a:p>
            <a:endParaRPr lang="en-US" sz="1050" dirty="0">
              <a:latin typeface="Constantia" panose="02030602050306030303" pitchFamily="18" charset="0"/>
            </a:endParaRPr>
          </a:p>
        </p:txBody>
      </p:sp>
      <p:pic>
        <p:nvPicPr>
          <p:cNvPr id="6" name="Picture 5" descr="A picture containing text, screenshot&#10;&#10;Description automatically generated">
            <a:extLst>
              <a:ext uri="{FF2B5EF4-FFF2-40B4-BE49-F238E27FC236}">
                <a16:creationId xmlns:a16="http://schemas.microsoft.com/office/drawing/2014/main" id="{25471D2C-CB2E-DED3-CED2-97772F5F5CED}"/>
              </a:ext>
            </a:extLst>
          </p:cNvPr>
          <p:cNvPicPr>
            <a:picLocks noChangeAspect="1"/>
          </p:cNvPicPr>
          <p:nvPr/>
        </p:nvPicPr>
        <p:blipFill>
          <a:blip r:embed="rId3"/>
          <a:stretch>
            <a:fillRect/>
          </a:stretch>
        </p:blipFill>
        <p:spPr>
          <a:xfrm>
            <a:off x="499621" y="1202887"/>
            <a:ext cx="6947554" cy="2207148"/>
          </a:xfrm>
          <a:prstGeom prst="rect">
            <a:avLst/>
          </a:prstGeom>
        </p:spPr>
      </p:pic>
      <p:pic>
        <p:nvPicPr>
          <p:cNvPr id="8" name="Picture 7" descr="A picture containing text, screenshot, colorfulness&#10;&#10;Description automatically generated">
            <a:extLst>
              <a:ext uri="{FF2B5EF4-FFF2-40B4-BE49-F238E27FC236}">
                <a16:creationId xmlns:a16="http://schemas.microsoft.com/office/drawing/2014/main" id="{7927DAC4-3D1E-AAD1-6719-60389104D873}"/>
              </a:ext>
            </a:extLst>
          </p:cNvPr>
          <p:cNvPicPr>
            <a:picLocks noChangeAspect="1"/>
          </p:cNvPicPr>
          <p:nvPr/>
        </p:nvPicPr>
        <p:blipFill>
          <a:blip r:embed="rId4"/>
          <a:stretch>
            <a:fillRect/>
          </a:stretch>
        </p:blipFill>
        <p:spPr>
          <a:xfrm>
            <a:off x="509048" y="3533055"/>
            <a:ext cx="6928700" cy="2557622"/>
          </a:xfrm>
          <a:prstGeom prst="rect">
            <a:avLst/>
          </a:prstGeom>
        </p:spPr>
      </p:pic>
      <p:pic>
        <p:nvPicPr>
          <p:cNvPr id="11" name="Picture 10" descr="A screenshot of a graph&#10;&#10;Description automatically generated with medium confidence">
            <a:extLst>
              <a:ext uri="{FF2B5EF4-FFF2-40B4-BE49-F238E27FC236}">
                <a16:creationId xmlns:a16="http://schemas.microsoft.com/office/drawing/2014/main" id="{5EE2667D-8604-28CE-EC83-F500B55BF67A}"/>
              </a:ext>
            </a:extLst>
          </p:cNvPr>
          <p:cNvPicPr>
            <a:picLocks noChangeAspect="1"/>
          </p:cNvPicPr>
          <p:nvPr/>
        </p:nvPicPr>
        <p:blipFill>
          <a:blip r:embed="rId5"/>
          <a:stretch>
            <a:fillRect/>
          </a:stretch>
        </p:blipFill>
        <p:spPr>
          <a:xfrm>
            <a:off x="7549147" y="1212314"/>
            <a:ext cx="3985091" cy="4887790"/>
          </a:xfrm>
          <a:prstGeom prst="rect">
            <a:avLst/>
          </a:prstGeom>
        </p:spPr>
      </p:pic>
      <p:sp>
        <p:nvSpPr>
          <p:cNvPr id="12" name="Title 1">
            <a:extLst>
              <a:ext uri="{FF2B5EF4-FFF2-40B4-BE49-F238E27FC236}">
                <a16:creationId xmlns:a16="http://schemas.microsoft.com/office/drawing/2014/main" id="{E6F4C2A8-9BB8-AF1A-2B57-D00147866093}"/>
              </a:ext>
            </a:extLst>
          </p:cNvPr>
          <p:cNvSpPr txBox="1">
            <a:spLocks/>
          </p:cNvSpPr>
          <p:nvPr/>
        </p:nvSpPr>
        <p:spPr>
          <a:xfrm>
            <a:off x="1981200" y="133350"/>
            <a:ext cx="8229600" cy="688976"/>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GB" sz="2400" b="1" dirty="0">
                <a:solidFill>
                  <a:srgbClr val="800000"/>
                </a:solidFill>
                <a:latin typeface="Constantia"/>
                <a:cs typeface="Constantia"/>
              </a:rPr>
              <a:t>CASE-BASED REASONING - DENGUE</a:t>
            </a:r>
            <a:endParaRPr lang="en-US" sz="2400" b="1" dirty="0">
              <a:solidFill>
                <a:srgbClr val="800000"/>
              </a:solidFill>
              <a:latin typeface="Constantia"/>
              <a:cs typeface="Constantia"/>
            </a:endParaRPr>
          </a:p>
        </p:txBody>
      </p:sp>
      <p:pic>
        <p:nvPicPr>
          <p:cNvPr id="13" name="Picture 12" descr="A picture containing screenshot, colorfulness, circle, design&#10;&#10;Description automatically generated">
            <a:extLst>
              <a:ext uri="{FF2B5EF4-FFF2-40B4-BE49-F238E27FC236}">
                <a16:creationId xmlns:a16="http://schemas.microsoft.com/office/drawing/2014/main" id="{D810FB90-9482-DF4A-55E6-208445B8B8F1}"/>
              </a:ext>
            </a:extLst>
          </p:cNvPr>
          <p:cNvPicPr>
            <a:picLocks noChangeAspect="1"/>
          </p:cNvPicPr>
          <p:nvPr/>
        </p:nvPicPr>
        <p:blipFill>
          <a:blip r:embed="rId6"/>
          <a:stretch>
            <a:fillRect/>
          </a:stretch>
        </p:blipFill>
        <p:spPr>
          <a:xfrm>
            <a:off x="11388241" y="275946"/>
            <a:ext cx="388318" cy="388318"/>
          </a:xfrm>
          <a:prstGeom prst="rect">
            <a:avLst/>
          </a:prstGeom>
        </p:spPr>
      </p:pic>
    </p:spTree>
    <p:extLst>
      <p:ext uri="{BB962C8B-B14F-4D97-AF65-F5344CB8AC3E}">
        <p14:creationId xmlns:p14="http://schemas.microsoft.com/office/powerpoint/2010/main" val="15323418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2957581-275B-B29F-6E85-C338A551CB84}"/>
              </a:ext>
            </a:extLst>
          </p:cNvPr>
          <p:cNvSpPr>
            <a:spLocks noGrp="1"/>
          </p:cNvSpPr>
          <p:nvPr>
            <p:ph type="sldNum" sz="quarter" idx="12"/>
          </p:nvPr>
        </p:nvSpPr>
        <p:spPr/>
        <p:txBody>
          <a:bodyPr/>
          <a:lstStyle/>
          <a:p>
            <a:fld id="{AABFF9DA-2577-3447-9DFE-17137E505E19}" type="slidenum">
              <a:rPr lang="en-US" smtClean="0"/>
              <a:t>7</a:t>
            </a:fld>
            <a:endParaRPr lang="en-US"/>
          </a:p>
        </p:txBody>
      </p:sp>
      <p:sp>
        <p:nvSpPr>
          <p:cNvPr id="4" name="Title 1">
            <a:extLst>
              <a:ext uri="{FF2B5EF4-FFF2-40B4-BE49-F238E27FC236}">
                <a16:creationId xmlns:a16="http://schemas.microsoft.com/office/drawing/2014/main" id="{83A173A1-62A7-F6DF-C279-6EB22ECE55BC}"/>
              </a:ext>
            </a:extLst>
          </p:cNvPr>
          <p:cNvSpPr txBox="1">
            <a:spLocks/>
          </p:cNvSpPr>
          <p:nvPr/>
        </p:nvSpPr>
        <p:spPr>
          <a:xfrm>
            <a:off x="1981200" y="133350"/>
            <a:ext cx="8229600" cy="688976"/>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GB" sz="2400" b="1" dirty="0">
                <a:solidFill>
                  <a:srgbClr val="800000"/>
                </a:solidFill>
                <a:latin typeface="Constantia"/>
                <a:cs typeface="Constantia"/>
              </a:rPr>
              <a:t>AMR SURVEILLANCE</a:t>
            </a:r>
            <a:endParaRPr lang="en-US" sz="2400" b="1" dirty="0">
              <a:solidFill>
                <a:srgbClr val="800000"/>
              </a:solidFill>
              <a:latin typeface="Constantia"/>
              <a:cs typeface="Constantia"/>
            </a:endParaRPr>
          </a:p>
        </p:txBody>
      </p:sp>
      <p:sp>
        <p:nvSpPr>
          <p:cNvPr id="10" name="TextBox 10">
            <a:extLst>
              <a:ext uri="{FF2B5EF4-FFF2-40B4-BE49-F238E27FC236}">
                <a16:creationId xmlns:a16="http://schemas.microsoft.com/office/drawing/2014/main" id="{81C07AE8-2E17-3400-486D-0EA91FE4649D}"/>
              </a:ext>
            </a:extLst>
          </p:cNvPr>
          <p:cNvSpPr txBox="1"/>
          <p:nvPr/>
        </p:nvSpPr>
        <p:spPr>
          <a:xfrm>
            <a:off x="238294" y="6195706"/>
            <a:ext cx="10505906" cy="577081"/>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050" dirty="0">
                <a:latin typeface="Constantia" panose="02030602050306030303" pitchFamily="18" charset="0"/>
              </a:rPr>
              <a:t>B Hernandez – </a:t>
            </a:r>
            <a:r>
              <a:rPr lang="en-US" sz="1050" dirty="0" err="1">
                <a:latin typeface="Constantia" panose="02030602050306030303" pitchFamily="18" charset="0"/>
              </a:rPr>
              <a:t>pyAMR</a:t>
            </a:r>
            <a:r>
              <a:rPr lang="en-US" sz="1050" dirty="0">
                <a:latin typeface="Constantia" panose="02030602050306030303" pitchFamily="18" charset="0"/>
              </a:rPr>
              <a:t> Python library (2023) - https://</a:t>
            </a:r>
            <a:r>
              <a:rPr lang="en-US" sz="1050" dirty="0" err="1">
                <a:latin typeface="Constantia" panose="02030602050306030303" pitchFamily="18" charset="0"/>
              </a:rPr>
              <a:t>bahp.github.io</a:t>
            </a:r>
            <a:r>
              <a:rPr lang="en-US" sz="1050" dirty="0">
                <a:latin typeface="Constantia" panose="02030602050306030303" pitchFamily="18" charset="0"/>
              </a:rPr>
              <a:t>/</a:t>
            </a:r>
            <a:r>
              <a:rPr lang="en-US" sz="1050" dirty="0" err="1">
                <a:latin typeface="Constantia" panose="02030602050306030303" pitchFamily="18" charset="0"/>
              </a:rPr>
              <a:t>pyAMR</a:t>
            </a:r>
            <a:endParaRPr lang="en-US" sz="1050" dirty="0">
              <a:latin typeface="Constantia" panose="02030602050306030303" pitchFamily="18" charset="0"/>
            </a:endParaRPr>
          </a:p>
          <a:p>
            <a:r>
              <a:rPr lang="en-US" sz="1050" dirty="0">
                <a:latin typeface="Constantia" panose="02030602050306030303" pitchFamily="18" charset="0"/>
              </a:rPr>
              <a:t>B Hernandez –PhD Thesis Imperial College London (2019) – http://</a:t>
            </a:r>
            <a:r>
              <a:rPr lang="en-US" sz="1050" dirty="0" err="1">
                <a:latin typeface="Constantia" panose="02030602050306030303" pitchFamily="18" charset="0"/>
              </a:rPr>
              <a:t>spiral.imperial.ac.uk</a:t>
            </a:r>
            <a:r>
              <a:rPr lang="en-US" sz="1050" dirty="0">
                <a:latin typeface="Constantia" panose="02030602050306030303" pitchFamily="18" charset="0"/>
              </a:rPr>
              <a:t>/handle/10044/1/73000</a:t>
            </a:r>
          </a:p>
          <a:p>
            <a:r>
              <a:rPr lang="en-US" sz="1050" dirty="0">
                <a:latin typeface="Constantia" panose="02030602050306030303" pitchFamily="18" charset="0"/>
              </a:rPr>
              <a:t>B Hernandez et al - </a:t>
            </a:r>
            <a:r>
              <a:rPr lang="en-US" sz="1050" i="1" dirty="0">
                <a:latin typeface="Constantia" panose="02030602050306030303" pitchFamily="18" charset="0"/>
              </a:rPr>
              <a:t>Resistance trend estimation using regression analysis to enhance antimicrobial surveillance: A multi-</a:t>
            </a:r>
            <a:r>
              <a:rPr lang="en-US" sz="1050" i="1" dirty="0" err="1">
                <a:latin typeface="Constantia" panose="02030602050306030303" pitchFamily="18" charset="0"/>
              </a:rPr>
              <a:t>centre</a:t>
            </a:r>
            <a:r>
              <a:rPr lang="en-US" sz="1050" i="1" dirty="0">
                <a:latin typeface="Constantia" panose="02030602050306030303" pitchFamily="18" charset="0"/>
              </a:rPr>
              <a:t> study in London 2009-2016 </a:t>
            </a:r>
            <a:r>
              <a:rPr lang="en-US" sz="1050" dirty="0">
                <a:latin typeface="Constantia" panose="02030602050306030303" pitchFamily="18" charset="0"/>
              </a:rPr>
              <a:t>– Antibiotics (2021)</a:t>
            </a:r>
          </a:p>
        </p:txBody>
      </p:sp>
      <p:pic>
        <p:nvPicPr>
          <p:cNvPr id="2" name="Picture 1" descr="A picture containing circle, cartoon, art, colorfulness&#10;&#10;Description automatically generated">
            <a:extLst>
              <a:ext uri="{FF2B5EF4-FFF2-40B4-BE49-F238E27FC236}">
                <a16:creationId xmlns:a16="http://schemas.microsoft.com/office/drawing/2014/main" id="{19F4FD5C-BF9C-8746-1312-C8D57870B0FC}"/>
              </a:ext>
            </a:extLst>
          </p:cNvPr>
          <p:cNvPicPr>
            <a:picLocks noChangeAspect="1"/>
          </p:cNvPicPr>
          <p:nvPr/>
        </p:nvPicPr>
        <p:blipFill>
          <a:blip r:embed="rId3"/>
          <a:stretch>
            <a:fillRect/>
          </a:stretch>
        </p:blipFill>
        <p:spPr>
          <a:xfrm>
            <a:off x="11384786" y="297374"/>
            <a:ext cx="380322" cy="380322"/>
          </a:xfrm>
          <a:prstGeom prst="rect">
            <a:avLst/>
          </a:prstGeom>
        </p:spPr>
      </p:pic>
      <p:sp>
        <p:nvSpPr>
          <p:cNvPr id="6" name="TextBox 5">
            <a:extLst>
              <a:ext uri="{FF2B5EF4-FFF2-40B4-BE49-F238E27FC236}">
                <a16:creationId xmlns:a16="http://schemas.microsoft.com/office/drawing/2014/main" id="{357CC7C9-0EE1-AE1F-7F40-D96BE229779A}"/>
              </a:ext>
            </a:extLst>
          </p:cNvPr>
          <p:cNvSpPr txBox="1"/>
          <p:nvPr/>
        </p:nvSpPr>
        <p:spPr>
          <a:xfrm>
            <a:off x="7795009" y="2883975"/>
            <a:ext cx="771525" cy="466725"/>
          </a:xfrm>
          <a:prstGeom prst="rect">
            <a:avLst/>
          </a:prstGeom>
          <a:noFill/>
          <a:effectLst/>
        </p:spPr>
        <p:txBody>
          <a:bodyPr wrap="square" rtlCol="0">
            <a:spAutoFit/>
          </a:bodyPr>
          <a:lstStyle/>
          <a:p>
            <a:endParaRPr lang="en-GB" dirty="0"/>
          </a:p>
        </p:txBody>
      </p:sp>
      <p:pic>
        <p:nvPicPr>
          <p:cNvPr id="36" name="Picture 35" descr="A screenshot of a computer&#10;&#10;Description automatically generated with medium confidence">
            <a:extLst>
              <a:ext uri="{FF2B5EF4-FFF2-40B4-BE49-F238E27FC236}">
                <a16:creationId xmlns:a16="http://schemas.microsoft.com/office/drawing/2014/main" id="{46507F8A-0621-45A2-AE01-2896CFFCFC2C}"/>
              </a:ext>
            </a:extLst>
          </p:cNvPr>
          <p:cNvPicPr>
            <a:picLocks noChangeAspect="1"/>
          </p:cNvPicPr>
          <p:nvPr/>
        </p:nvPicPr>
        <p:blipFill>
          <a:blip r:embed="rId4"/>
          <a:stretch>
            <a:fillRect/>
          </a:stretch>
        </p:blipFill>
        <p:spPr>
          <a:xfrm>
            <a:off x="8167676" y="3660841"/>
            <a:ext cx="2945401" cy="2254091"/>
          </a:xfrm>
          <a:prstGeom prst="rect">
            <a:avLst/>
          </a:prstGeom>
          <a:ln w="6350">
            <a:solidFill>
              <a:schemeClr val="tx1"/>
            </a:solidFill>
          </a:ln>
        </p:spPr>
      </p:pic>
      <p:pic>
        <p:nvPicPr>
          <p:cNvPr id="26" name="Picture 25" descr="A picture containing text, screenshot, menu, font&#10;&#10;Description automatically generated">
            <a:extLst>
              <a:ext uri="{FF2B5EF4-FFF2-40B4-BE49-F238E27FC236}">
                <a16:creationId xmlns:a16="http://schemas.microsoft.com/office/drawing/2014/main" id="{7512BFD3-69A4-4089-F6CA-599F34B7601C}"/>
              </a:ext>
            </a:extLst>
          </p:cNvPr>
          <p:cNvPicPr>
            <a:picLocks noChangeAspect="1"/>
          </p:cNvPicPr>
          <p:nvPr/>
        </p:nvPicPr>
        <p:blipFill>
          <a:blip r:embed="rId5"/>
          <a:stretch>
            <a:fillRect/>
          </a:stretch>
        </p:blipFill>
        <p:spPr>
          <a:xfrm>
            <a:off x="4359236" y="3969834"/>
            <a:ext cx="3665646" cy="1945098"/>
          </a:xfrm>
          <a:prstGeom prst="rect">
            <a:avLst/>
          </a:prstGeom>
          <a:ln w="6350">
            <a:solidFill>
              <a:schemeClr val="tx1"/>
            </a:solidFill>
          </a:ln>
        </p:spPr>
      </p:pic>
      <p:pic>
        <p:nvPicPr>
          <p:cNvPr id="32" name="Picture 31" descr="A picture containing text, screenshot, diagram, number&#10;&#10;Description automatically generated">
            <a:extLst>
              <a:ext uri="{FF2B5EF4-FFF2-40B4-BE49-F238E27FC236}">
                <a16:creationId xmlns:a16="http://schemas.microsoft.com/office/drawing/2014/main" id="{17ADA235-5600-F93C-6834-03CEB7BF55F0}"/>
              </a:ext>
            </a:extLst>
          </p:cNvPr>
          <p:cNvPicPr>
            <a:picLocks noChangeAspect="1"/>
          </p:cNvPicPr>
          <p:nvPr/>
        </p:nvPicPr>
        <p:blipFill>
          <a:blip r:embed="rId6"/>
          <a:stretch>
            <a:fillRect/>
          </a:stretch>
        </p:blipFill>
        <p:spPr>
          <a:xfrm>
            <a:off x="4359235" y="1222321"/>
            <a:ext cx="3669919" cy="2701168"/>
          </a:xfrm>
          <a:prstGeom prst="rect">
            <a:avLst/>
          </a:prstGeom>
          <a:ln w="6350">
            <a:solidFill>
              <a:schemeClr val="tx1"/>
            </a:solidFill>
          </a:ln>
        </p:spPr>
      </p:pic>
      <p:pic>
        <p:nvPicPr>
          <p:cNvPr id="35" name="Picture 34" descr="A screenshot of a computer&#10;&#10;Description automatically generated with medium confidence">
            <a:extLst>
              <a:ext uri="{FF2B5EF4-FFF2-40B4-BE49-F238E27FC236}">
                <a16:creationId xmlns:a16="http://schemas.microsoft.com/office/drawing/2014/main" id="{376FA69E-43A7-DF26-3630-E3724EE18BCD}"/>
              </a:ext>
            </a:extLst>
          </p:cNvPr>
          <p:cNvPicPr>
            <a:picLocks noChangeAspect="1"/>
          </p:cNvPicPr>
          <p:nvPr/>
        </p:nvPicPr>
        <p:blipFill>
          <a:blip r:embed="rId7"/>
          <a:stretch>
            <a:fillRect/>
          </a:stretch>
        </p:blipFill>
        <p:spPr>
          <a:xfrm>
            <a:off x="8169140" y="1222322"/>
            <a:ext cx="2945401" cy="2338002"/>
          </a:xfrm>
          <a:prstGeom prst="rect">
            <a:avLst/>
          </a:prstGeom>
          <a:ln w="6350">
            <a:solidFill>
              <a:schemeClr val="tx1"/>
            </a:solidFill>
          </a:ln>
        </p:spPr>
      </p:pic>
      <p:grpSp>
        <p:nvGrpSpPr>
          <p:cNvPr id="65" name="Group 64">
            <a:extLst>
              <a:ext uri="{FF2B5EF4-FFF2-40B4-BE49-F238E27FC236}">
                <a16:creationId xmlns:a16="http://schemas.microsoft.com/office/drawing/2014/main" id="{61510F27-E791-26C6-89C1-EE7CD6FDADF7}"/>
              </a:ext>
            </a:extLst>
          </p:cNvPr>
          <p:cNvGrpSpPr/>
          <p:nvPr/>
        </p:nvGrpSpPr>
        <p:grpSpPr>
          <a:xfrm>
            <a:off x="2619808" y="4387886"/>
            <a:ext cx="1596633" cy="1527046"/>
            <a:chOff x="2582146" y="4378729"/>
            <a:chExt cx="1596633" cy="1527046"/>
          </a:xfrm>
        </p:grpSpPr>
        <p:sp>
          <p:nvSpPr>
            <p:cNvPr id="51" name="Rectangle 50">
              <a:extLst>
                <a:ext uri="{FF2B5EF4-FFF2-40B4-BE49-F238E27FC236}">
                  <a16:creationId xmlns:a16="http://schemas.microsoft.com/office/drawing/2014/main" id="{61E282F2-C64F-D028-2DAC-B067D332A11C}"/>
                </a:ext>
              </a:extLst>
            </p:cNvPr>
            <p:cNvSpPr/>
            <p:nvPr/>
          </p:nvSpPr>
          <p:spPr>
            <a:xfrm>
              <a:off x="2582146" y="4378729"/>
              <a:ext cx="1596633" cy="1527046"/>
            </a:xfrm>
            <a:prstGeom prst="rect">
              <a:avLst/>
            </a:prstGeom>
            <a:solidFill>
              <a:srgbClr val="E8EDEA"/>
            </a:solidFill>
            <a:ln w="635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52" name="Picture 51">
              <a:extLst>
                <a:ext uri="{FF2B5EF4-FFF2-40B4-BE49-F238E27FC236}">
                  <a16:creationId xmlns:a16="http://schemas.microsoft.com/office/drawing/2014/main" id="{CD464005-1E5F-DD24-451E-2A40FBEED733}"/>
                </a:ext>
              </a:extLst>
            </p:cNvPr>
            <p:cNvPicPr>
              <a:picLocks noChangeAspect="1"/>
            </p:cNvPicPr>
            <p:nvPr/>
          </p:nvPicPr>
          <p:blipFill>
            <a:blip r:embed="rId8"/>
            <a:stretch>
              <a:fillRect/>
            </a:stretch>
          </p:blipFill>
          <p:spPr>
            <a:xfrm>
              <a:off x="3132936" y="4473398"/>
              <a:ext cx="518535" cy="391916"/>
            </a:xfrm>
            <a:prstGeom prst="rect">
              <a:avLst/>
            </a:prstGeom>
          </p:spPr>
        </p:pic>
        <p:sp>
          <p:nvSpPr>
            <p:cNvPr id="53" name="TextBox 52">
              <a:extLst>
                <a:ext uri="{FF2B5EF4-FFF2-40B4-BE49-F238E27FC236}">
                  <a16:creationId xmlns:a16="http://schemas.microsoft.com/office/drawing/2014/main" id="{9C8EF7E9-9973-F436-4C8B-8BEF5BAFCFFA}"/>
                </a:ext>
              </a:extLst>
            </p:cNvPr>
            <p:cNvSpPr txBox="1"/>
            <p:nvPr/>
          </p:nvSpPr>
          <p:spPr>
            <a:xfrm>
              <a:off x="2695285" y="4886526"/>
              <a:ext cx="1336675" cy="923330"/>
            </a:xfrm>
            <a:prstGeom prst="rect">
              <a:avLst/>
            </a:prstGeom>
            <a:noFill/>
          </p:spPr>
          <p:txBody>
            <a:bodyPr wrap="square" lIns="36000" rIns="36000" rtlCol="0">
              <a:spAutoFit/>
            </a:bodyPr>
            <a:lstStyle/>
            <a:p>
              <a:pPr algn="ctr"/>
              <a:r>
                <a:rPr lang="en-GB" sz="1400" b="1" dirty="0">
                  <a:solidFill>
                    <a:srgbClr val="003E1C"/>
                  </a:solidFill>
                  <a:latin typeface="Constantia" panose="02030602050306030303" pitchFamily="18" charset="0"/>
                </a:rPr>
                <a:t>DRI</a:t>
              </a:r>
            </a:p>
            <a:p>
              <a:pPr algn="ctr"/>
              <a:endParaRPr lang="en-GB" sz="1000" b="1" dirty="0">
                <a:latin typeface="Constantia" panose="02030602050306030303" pitchFamily="18" charset="0"/>
              </a:endParaRPr>
            </a:p>
            <a:p>
              <a:pPr algn="ctr"/>
              <a:r>
                <a:rPr lang="en-GB" sz="1000" dirty="0">
                  <a:solidFill>
                    <a:srgbClr val="003E1C"/>
                  </a:solidFill>
                  <a:latin typeface="Constantia" panose="02030602050306030303" pitchFamily="18" charset="0"/>
                </a:rPr>
                <a:t>Ratio of resistant isolates to drugs used to treat them</a:t>
              </a:r>
            </a:p>
          </p:txBody>
        </p:sp>
      </p:grpSp>
      <p:grpSp>
        <p:nvGrpSpPr>
          <p:cNvPr id="64" name="Group 63">
            <a:extLst>
              <a:ext uri="{FF2B5EF4-FFF2-40B4-BE49-F238E27FC236}">
                <a16:creationId xmlns:a16="http://schemas.microsoft.com/office/drawing/2014/main" id="{ACBE8A5C-CDB6-388D-75E4-4B0D28473AC8}"/>
              </a:ext>
            </a:extLst>
          </p:cNvPr>
          <p:cNvGrpSpPr/>
          <p:nvPr/>
        </p:nvGrpSpPr>
        <p:grpSpPr>
          <a:xfrm>
            <a:off x="935759" y="4386426"/>
            <a:ext cx="1596633" cy="1528506"/>
            <a:chOff x="920541" y="4377269"/>
            <a:chExt cx="1596633" cy="1528506"/>
          </a:xfrm>
        </p:grpSpPr>
        <p:sp>
          <p:nvSpPr>
            <p:cNvPr id="49" name="Rectangle 48">
              <a:extLst>
                <a:ext uri="{FF2B5EF4-FFF2-40B4-BE49-F238E27FC236}">
                  <a16:creationId xmlns:a16="http://schemas.microsoft.com/office/drawing/2014/main" id="{C5B36A6F-A9FA-0A24-9199-11C351F08B29}"/>
                </a:ext>
              </a:extLst>
            </p:cNvPr>
            <p:cNvSpPr/>
            <p:nvPr/>
          </p:nvSpPr>
          <p:spPr>
            <a:xfrm>
              <a:off x="920541" y="4377269"/>
              <a:ext cx="1596633" cy="1528506"/>
            </a:xfrm>
            <a:prstGeom prst="rect">
              <a:avLst/>
            </a:prstGeom>
            <a:solidFill>
              <a:srgbClr val="E8EDEA"/>
            </a:solidFill>
            <a:ln w="635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50" name="Picture 49">
              <a:extLst>
                <a:ext uri="{FF2B5EF4-FFF2-40B4-BE49-F238E27FC236}">
                  <a16:creationId xmlns:a16="http://schemas.microsoft.com/office/drawing/2014/main" id="{93EC58AC-CD7F-2133-3F1D-38071667C3BE}"/>
                </a:ext>
              </a:extLst>
            </p:cNvPr>
            <p:cNvPicPr>
              <a:picLocks noChangeAspect="1"/>
            </p:cNvPicPr>
            <p:nvPr/>
          </p:nvPicPr>
          <p:blipFill>
            <a:blip r:embed="rId8"/>
            <a:stretch>
              <a:fillRect/>
            </a:stretch>
          </p:blipFill>
          <p:spPr>
            <a:xfrm>
              <a:off x="1477852" y="4471938"/>
              <a:ext cx="518535" cy="391916"/>
            </a:xfrm>
            <a:prstGeom prst="rect">
              <a:avLst/>
            </a:prstGeom>
          </p:spPr>
        </p:pic>
        <p:sp>
          <p:nvSpPr>
            <p:cNvPr id="54" name="TextBox 53">
              <a:extLst>
                <a:ext uri="{FF2B5EF4-FFF2-40B4-BE49-F238E27FC236}">
                  <a16:creationId xmlns:a16="http://schemas.microsoft.com/office/drawing/2014/main" id="{DB654FE4-7D99-E2DE-D2B0-4782D0A3AC76}"/>
                </a:ext>
              </a:extLst>
            </p:cNvPr>
            <p:cNvSpPr txBox="1"/>
            <p:nvPr/>
          </p:nvSpPr>
          <p:spPr>
            <a:xfrm>
              <a:off x="1034503" y="4880875"/>
              <a:ext cx="1432059" cy="923330"/>
            </a:xfrm>
            <a:prstGeom prst="rect">
              <a:avLst/>
            </a:prstGeom>
            <a:noFill/>
          </p:spPr>
          <p:txBody>
            <a:bodyPr wrap="square" lIns="36000" rIns="36000" rtlCol="0">
              <a:spAutoFit/>
            </a:bodyPr>
            <a:lstStyle/>
            <a:p>
              <a:pPr algn="ctr"/>
              <a:r>
                <a:rPr lang="en-GB" sz="1400" b="1" dirty="0">
                  <a:solidFill>
                    <a:srgbClr val="003E1C"/>
                  </a:solidFill>
                  <a:latin typeface="Constantia" panose="02030602050306030303" pitchFamily="18" charset="0"/>
                </a:rPr>
                <a:t>Concurrence</a:t>
              </a:r>
            </a:p>
            <a:p>
              <a:pPr algn="ctr"/>
              <a:endParaRPr lang="en-GB" sz="1000" b="1" dirty="0">
                <a:latin typeface="Constantia" panose="02030602050306030303" pitchFamily="18" charset="0"/>
              </a:endParaRPr>
            </a:p>
            <a:p>
              <a:pPr algn="ctr"/>
              <a:r>
                <a:rPr lang="en-GB" sz="1000" dirty="0">
                  <a:solidFill>
                    <a:srgbClr val="003E1C"/>
                  </a:solidFill>
                  <a:latin typeface="Constantia" panose="02030602050306030303" pitchFamily="18" charset="0"/>
                </a:rPr>
                <a:t>Whether resistance to one drug is associated to resistance to another</a:t>
              </a:r>
            </a:p>
          </p:txBody>
        </p:sp>
      </p:grpSp>
      <p:grpSp>
        <p:nvGrpSpPr>
          <p:cNvPr id="60" name="Group 59">
            <a:extLst>
              <a:ext uri="{FF2B5EF4-FFF2-40B4-BE49-F238E27FC236}">
                <a16:creationId xmlns:a16="http://schemas.microsoft.com/office/drawing/2014/main" id="{57EFED8D-5FE2-F0D3-D00F-23F3CACF2FB5}"/>
              </a:ext>
            </a:extLst>
          </p:cNvPr>
          <p:cNvGrpSpPr/>
          <p:nvPr/>
        </p:nvGrpSpPr>
        <p:grpSpPr>
          <a:xfrm>
            <a:off x="930432" y="1222321"/>
            <a:ext cx="1601960" cy="1468300"/>
            <a:chOff x="920542" y="1272336"/>
            <a:chExt cx="1601960" cy="1468300"/>
          </a:xfrm>
        </p:grpSpPr>
        <p:sp>
          <p:nvSpPr>
            <p:cNvPr id="38" name="Rectangle 37">
              <a:extLst>
                <a:ext uri="{FF2B5EF4-FFF2-40B4-BE49-F238E27FC236}">
                  <a16:creationId xmlns:a16="http://schemas.microsoft.com/office/drawing/2014/main" id="{10BECCBE-12A5-3EBB-08D2-C9A13E11AE50}"/>
                </a:ext>
              </a:extLst>
            </p:cNvPr>
            <p:cNvSpPr/>
            <p:nvPr/>
          </p:nvSpPr>
          <p:spPr>
            <a:xfrm>
              <a:off x="920542" y="1272336"/>
              <a:ext cx="1601960" cy="1468300"/>
            </a:xfrm>
            <a:prstGeom prst="rect">
              <a:avLst/>
            </a:prstGeom>
            <a:solidFill>
              <a:srgbClr val="E8EDEA"/>
            </a:solidFill>
            <a:ln w="635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TextBox 38">
              <a:extLst>
                <a:ext uri="{FF2B5EF4-FFF2-40B4-BE49-F238E27FC236}">
                  <a16:creationId xmlns:a16="http://schemas.microsoft.com/office/drawing/2014/main" id="{58FC4862-0E34-25B9-4235-C0D83D9ED16B}"/>
                </a:ext>
              </a:extLst>
            </p:cNvPr>
            <p:cNvSpPr txBox="1"/>
            <p:nvPr/>
          </p:nvSpPr>
          <p:spPr>
            <a:xfrm>
              <a:off x="1014511" y="2186065"/>
              <a:ext cx="1445150" cy="400110"/>
            </a:xfrm>
            <a:prstGeom prst="rect">
              <a:avLst/>
            </a:prstGeom>
            <a:noFill/>
          </p:spPr>
          <p:txBody>
            <a:bodyPr wrap="square" lIns="36000" rIns="36000" rtlCol="0">
              <a:spAutoFit/>
            </a:bodyPr>
            <a:lstStyle/>
            <a:p>
              <a:pPr algn="ctr"/>
              <a:r>
                <a:rPr lang="en-GB" sz="1000" dirty="0">
                  <a:solidFill>
                    <a:srgbClr val="003E1C"/>
                  </a:solidFill>
                  <a:latin typeface="Constantia" panose="02030602050306030303" pitchFamily="18" charset="0"/>
                </a:rPr>
                <a:t>The proportion of resistant isolates</a:t>
              </a:r>
            </a:p>
          </p:txBody>
        </p:sp>
        <p:pic>
          <p:nvPicPr>
            <p:cNvPr id="40" name="Picture 39">
              <a:extLst>
                <a:ext uri="{FF2B5EF4-FFF2-40B4-BE49-F238E27FC236}">
                  <a16:creationId xmlns:a16="http://schemas.microsoft.com/office/drawing/2014/main" id="{60DE1FEC-C9DB-4257-B88E-CD195D355738}"/>
                </a:ext>
              </a:extLst>
            </p:cNvPr>
            <p:cNvPicPr>
              <a:picLocks noChangeAspect="1"/>
            </p:cNvPicPr>
            <p:nvPr/>
          </p:nvPicPr>
          <p:blipFill>
            <a:blip r:embed="rId9"/>
            <a:stretch>
              <a:fillRect/>
            </a:stretch>
          </p:blipFill>
          <p:spPr>
            <a:xfrm>
              <a:off x="1479333" y="1383136"/>
              <a:ext cx="556232" cy="466253"/>
            </a:xfrm>
            <a:prstGeom prst="rect">
              <a:avLst/>
            </a:prstGeom>
          </p:spPr>
        </p:pic>
        <p:sp>
          <p:nvSpPr>
            <p:cNvPr id="56" name="TextBox 55">
              <a:extLst>
                <a:ext uri="{FF2B5EF4-FFF2-40B4-BE49-F238E27FC236}">
                  <a16:creationId xmlns:a16="http://schemas.microsoft.com/office/drawing/2014/main" id="{E3EE6F38-3442-79B2-0FEB-C69DC2EDEAE3}"/>
                </a:ext>
              </a:extLst>
            </p:cNvPr>
            <p:cNvSpPr txBox="1"/>
            <p:nvPr/>
          </p:nvSpPr>
          <p:spPr>
            <a:xfrm>
              <a:off x="1034503" y="1815608"/>
              <a:ext cx="1445150" cy="307777"/>
            </a:xfrm>
            <a:prstGeom prst="rect">
              <a:avLst/>
            </a:prstGeom>
            <a:noFill/>
          </p:spPr>
          <p:txBody>
            <a:bodyPr wrap="square" lIns="36000" rIns="36000" rtlCol="0">
              <a:spAutoFit/>
            </a:bodyPr>
            <a:lstStyle/>
            <a:p>
              <a:pPr algn="ctr"/>
              <a:r>
                <a:rPr lang="en-GB" sz="1400" b="1" dirty="0">
                  <a:solidFill>
                    <a:srgbClr val="003E1C"/>
                  </a:solidFill>
                  <a:latin typeface="Constantia" panose="02030602050306030303" pitchFamily="18" charset="0"/>
                </a:rPr>
                <a:t>Rates</a:t>
              </a:r>
            </a:p>
          </p:txBody>
        </p:sp>
      </p:grpSp>
      <p:grpSp>
        <p:nvGrpSpPr>
          <p:cNvPr id="61" name="Group 60">
            <a:extLst>
              <a:ext uri="{FF2B5EF4-FFF2-40B4-BE49-F238E27FC236}">
                <a16:creationId xmlns:a16="http://schemas.microsoft.com/office/drawing/2014/main" id="{B5F8B4E1-67BD-0AD9-D7C2-CCE9C1F67D62}"/>
              </a:ext>
            </a:extLst>
          </p:cNvPr>
          <p:cNvGrpSpPr/>
          <p:nvPr/>
        </p:nvGrpSpPr>
        <p:grpSpPr>
          <a:xfrm>
            <a:off x="2622394" y="1226663"/>
            <a:ext cx="1592693" cy="1461865"/>
            <a:chOff x="2580574" y="1272335"/>
            <a:chExt cx="1592693" cy="1461865"/>
          </a:xfrm>
        </p:grpSpPr>
        <p:sp>
          <p:nvSpPr>
            <p:cNvPr id="41" name="Rectangle 40">
              <a:extLst>
                <a:ext uri="{FF2B5EF4-FFF2-40B4-BE49-F238E27FC236}">
                  <a16:creationId xmlns:a16="http://schemas.microsoft.com/office/drawing/2014/main" id="{37BF0492-24AA-6C28-FD01-7CFF2B69A9EE}"/>
                </a:ext>
              </a:extLst>
            </p:cNvPr>
            <p:cNvSpPr/>
            <p:nvPr/>
          </p:nvSpPr>
          <p:spPr>
            <a:xfrm>
              <a:off x="2580574" y="1272335"/>
              <a:ext cx="1592693" cy="1461865"/>
            </a:xfrm>
            <a:prstGeom prst="rect">
              <a:avLst/>
            </a:prstGeom>
            <a:solidFill>
              <a:srgbClr val="E8EDEA"/>
            </a:solidFill>
            <a:ln w="635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TextBox 41">
              <a:extLst>
                <a:ext uri="{FF2B5EF4-FFF2-40B4-BE49-F238E27FC236}">
                  <a16:creationId xmlns:a16="http://schemas.microsoft.com/office/drawing/2014/main" id="{D0F5B6AD-536F-FB2E-0085-C3A0508769D7}"/>
                </a:ext>
              </a:extLst>
            </p:cNvPr>
            <p:cNvSpPr txBox="1"/>
            <p:nvPr/>
          </p:nvSpPr>
          <p:spPr>
            <a:xfrm>
              <a:off x="2695284" y="2096782"/>
              <a:ext cx="1336675" cy="553998"/>
            </a:xfrm>
            <a:prstGeom prst="rect">
              <a:avLst/>
            </a:prstGeom>
            <a:noFill/>
          </p:spPr>
          <p:txBody>
            <a:bodyPr wrap="square" rtlCol="0">
              <a:spAutoFit/>
            </a:bodyPr>
            <a:lstStyle/>
            <a:p>
              <a:pPr algn="ctr"/>
              <a:r>
                <a:rPr lang="en-GB" sz="1000" dirty="0">
                  <a:solidFill>
                    <a:srgbClr val="003E1C"/>
                  </a:solidFill>
                  <a:latin typeface="Constantia" panose="02030602050306030303" pitchFamily="18" charset="0"/>
                </a:rPr>
                <a:t>Ratio of change of resistance rates over time</a:t>
              </a:r>
            </a:p>
          </p:txBody>
        </p:sp>
        <p:pic>
          <p:nvPicPr>
            <p:cNvPr id="43" name="Picture 42">
              <a:extLst>
                <a:ext uri="{FF2B5EF4-FFF2-40B4-BE49-F238E27FC236}">
                  <a16:creationId xmlns:a16="http://schemas.microsoft.com/office/drawing/2014/main" id="{2B68080B-82F7-416D-3954-AF826C8060E5}"/>
                </a:ext>
              </a:extLst>
            </p:cNvPr>
            <p:cNvPicPr>
              <a:picLocks noChangeAspect="1"/>
            </p:cNvPicPr>
            <p:nvPr/>
          </p:nvPicPr>
          <p:blipFill>
            <a:blip r:embed="rId10"/>
            <a:stretch>
              <a:fillRect/>
            </a:stretch>
          </p:blipFill>
          <p:spPr>
            <a:xfrm>
              <a:off x="3102936" y="1466266"/>
              <a:ext cx="534234" cy="316026"/>
            </a:xfrm>
            <a:prstGeom prst="rect">
              <a:avLst/>
            </a:prstGeom>
          </p:spPr>
        </p:pic>
        <p:sp>
          <p:nvSpPr>
            <p:cNvPr id="57" name="TextBox 56">
              <a:extLst>
                <a:ext uri="{FF2B5EF4-FFF2-40B4-BE49-F238E27FC236}">
                  <a16:creationId xmlns:a16="http://schemas.microsoft.com/office/drawing/2014/main" id="{8C88222B-4DBD-3270-AC58-1FFF12F33B34}"/>
                </a:ext>
              </a:extLst>
            </p:cNvPr>
            <p:cNvSpPr txBox="1"/>
            <p:nvPr/>
          </p:nvSpPr>
          <p:spPr>
            <a:xfrm>
              <a:off x="2685779" y="1815607"/>
              <a:ext cx="1336675" cy="307777"/>
            </a:xfrm>
            <a:prstGeom prst="rect">
              <a:avLst/>
            </a:prstGeom>
            <a:noFill/>
          </p:spPr>
          <p:txBody>
            <a:bodyPr wrap="square" rtlCol="0">
              <a:spAutoFit/>
            </a:bodyPr>
            <a:lstStyle/>
            <a:p>
              <a:pPr algn="ctr"/>
              <a:r>
                <a:rPr lang="en-GB" sz="1400" b="1" dirty="0">
                  <a:solidFill>
                    <a:srgbClr val="003E1C"/>
                  </a:solidFill>
                  <a:latin typeface="Constantia" panose="02030602050306030303" pitchFamily="18" charset="0"/>
                </a:rPr>
                <a:t>Trends</a:t>
              </a:r>
            </a:p>
          </p:txBody>
        </p:sp>
      </p:grpSp>
      <p:grpSp>
        <p:nvGrpSpPr>
          <p:cNvPr id="62" name="Group 61">
            <a:extLst>
              <a:ext uri="{FF2B5EF4-FFF2-40B4-BE49-F238E27FC236}">
                <a16:creationId xmlns:a16="http://schemas.microsoft.com/office/drawing/2014/main" id="{B028A516-5ECF-D4BF-A9AD-D6F1726F4449}"/>
              </a:ext>
            </a:extLst>
          </p:cNvPr>
          <p:cNvGrpSpPr/>
          <p:nvPr/>
        </p:nvGrpSpPr>
        <p:grpSpPr>
          <a:xfrm>
            <a:off x="930431" y="2777143"/>
            <a:ext cx="1601961" cy="1528506"/>
            <a:chOff x="919797" y="2785239"/>
            <a:chExt cx="1601961" cy="1528506"/>
          </a:xfrm>
        </p:grpSpPr>
        <p:sp>
          <p:nvSpPr>
            <p:cNvPr id="44" name="Rectangle 43">
              <a:extLst>
                <a:ext uri="{FF2B5EF4-FFF2-40B4-BE49-F238E27FC236}">
                  <a16:creationId xmlns:a16="http://schemas.microsoft.com/office/drawing/2014/main" id="{EAB51CA7-1822-6EC7-C4A3-CBA3CC94BA98}"/>
                </a:ext>
              </a:extLst>
            </p:cNvPr>
            <p:cNvSpPr/>
            <p:nvPr/>
          </p:nvSpPr>
          <p:spPr>
            <a:xfrm>
              <a:off x="919797" y="2785239"/>
              <a:ext cx="1601961" cy="1528506"/>
            </a:xfrm>
            <a:prstGeom prst="rect">
              <a:avLst/>
            </a:prstGeom>
            <a:solidFill>
              <a:srgbClr val="E8EDEA"/>
            </a:solidFill>
            <a:ln w="635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TextBox 44">
              <a:extLst>
                <a:ext uri="{FF2B5EF4-FFF2-40B4-BE49-F238E27FC236}">
                  <a16:creationId xmlns:a16="http://schemas.microsoft.com/office/drawing/2014/main" id="{4F0EFC57-DAE6-5FD9-5389-78B99252CF87}"/>
                </a:ext>
              </a:extLst>
            </p:cNvPr>
            <p:cNvSpPr txBox="1"/>
            <p:nvPr/>
          </p:nvSpPr>
          <p:spPr>
            <a:xfrm>
              <a:off x="1027956" y="3665601"/>
              <a:ext cx="1445151" cy="553998"/>
            </a:xfrm>
            <a:prstGeom prst="rect">
              <a:avLst/>
            </a:prstGeom>
            <a:noFill/>
          </p:spPr>
          <p:txBody>
            <a:bodyPr wrap="square" rtlCol="0">
              <a:spAutoFit/>
            </a:bodyPr>
            <a:lstStyle/>
            <a:p>
              <a:pPr algn="ctr"/>
              <a:r>
                <a:rPr lang="en-GB" sz="1000" dirty="0">
                  <a:solidFill>
                    <a:srgbClr val="003E1C"/>
                  </a:solidFill>
                  <a:latin typeface="Constantia" panose="02030602050306030303" pitchFamily="18" charset="0"/>
                </a:rPr>
                <a:t>Ratio of antimicrobials tested to which a pathogen is resistant</a:t>
              </a:r>
            </a:p>
          </p:txBody>
        </p:sp>
        <p:pic>
          <p:nvPicPr>
            <p:cNvPr id="55" name="Picture 54">
              <a:extLst>
                <a:ext uri="{FF2B5EF4-FFF2-40B4-BE49-F238E27FC236}">
                  <a16:creationId xmlns:a16="http://schemas.microsoft.com/office/drawing/2014/main" id="{59013DD0-9DE5-7280-78C5-6BCBF5FC9472}"/>
                </a:ext>
              </a:extLst>
            </p:cNvPr>
            <p:cNvPicPr>
              <a:picLocks noChangeAspect="1"/>
            </p:cNvPicPr>
            <p:nvPr/>
          </p:nvPicPr>
          <p:blipFill>
            <a:blip r:embed="rId11"/>
            <a:stretch>
              <a:fillRect/>
            </a:stretch>
          </p:blipFill>
          <p:spPr>
            <a:xfrm>
              <a:off x="1526487" y="2902199"/>
              <a:ext cx="458174" cy="421024"/>
            </a:xfrm>
            <a:prstGeom prst="rect">
              <a:avLst/>
            </a:prstGeom>
          </p:spPr>
        </p:pic>
        <p:sp>
          <p:nvSpPr>
            <p:cNvPr id="58" name="TextBox 57">
              <a:extLst>
                <a:ext uri="{FF2B5EF4-FFF2-40B4-BE49-F238E27FC236}">
                  <a16:creationId xmlns:a16="http://schemas.microsoft.com/office/drawing/2014/main" id="{B394AF7A-580C-22A9-B067-E16F3AC68CBF}"/>
                </a:ext>
              </a:extLst>
            </p:cNvPr>
            <p:cNvSpPr txBox="1"/>
            <p:nvPr/>
          </p:nvSpPr>
          <p:spPr>
            <a:xfrm>
              <a:off x="1034503" y="3328527"/>
              <a:ext cx="1445151" cy="307777"/>
            </a:xfrm>
            <a:prstGeom prst="rect">
              <a:avLst/>
            </a:prstGeom>
            <a:noFill/>
          </p:spPr>
          <p:txBody>
            <a:bodyPr wrap="square" rtlCol="0">
              <a:spAutoFit/>
            </a:bodyPr>
            <a:lstStyle/>
            <a:p>
              <a:pPr algn="ctr"/>
              <a:r>
                <a:rPr lang="en-GB" sz="1400" b="1" dirty="0">
                  <a:solidFill>
                    <a:srgbClr val="003E1C"/>
                  </a:solidFill>
                  <a:latin typeface="Constantia" panose="02030602050306030303" pitchFamily="18" charset="0"/>
                </a:rPr>
                <a:t>Multiple</a:t>
              </a:r>
            </a:p>
          </p:txBody>
        </p:sp>
      </p:grpSp>
      <p:grpSp>
        <p:nvGrpSpPr>
          <p:cNvPr id="63" name="Group 62">
            <a:extLst>
              <a:ext uri="{FF2B5EF4-FFF2-40B4-BE49-F238E27FC236}">
                <a16:creationId xmlns:a16="http://schemas.microsoft.com/office/drawing/2014/main" id="{420FA328-E7E6-9300-BD75-BC954EB6E20C}"/>
              </a:ext>
            </a:extLst>
          </p:cNvPr>
          <p:cNvGrpSpPr/>
          <p:nvPr/>
        </p:nvGrpSpPr>
        <p:grpSpPr>
          <a:xfrm>
            <a:off x="2623748" y="2788946"/>
            <a:ext cx="1592693" cy="1517270"/>
            <a:chOff x="2586086" y="2788865"/>
            <a:chExt cx="1592693" cy="1517270"/>
          </a:xfrm>
        </p:grpSpPr>
        <p:sp>
          <p:nvSpPr>
            <p:cNvPr id="46" name="Rectangle 45">
              <a:extLst>
                <a:ext uri="{FF2B5EF4-FFF2-40B4-BE49-F238E27FC236}">
                  <a16:creationId xmlns:a16="http://schemas.microsoft.com/office/drawing/2014/main" id="{397574C7-CAF6-34EA-5556-A5AA5F782F87}"/>
                </a:ext>
              </a:extLst>
            </p:cNvPr>
            <p:cNvSpPr/>
            <p:nvPr/>
          </p:nvSpPr>
          <p:spPr>
            <a:xfrm>
              <a:off x="2586086" y="2788865"/>
              <a:ext cx="1592693" cy="1517270"/>
            </a:xfrm>
            <a:prstGeom prst="rect">
              <a:avLst/>
            </a:prstGeom>
            <a:solidFill>
              <a:srgbClr val="E8EDEA"/>
            </a:solidFill>
            <a:ln w="635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TextBox 46">
              <a:extLst>
                <a:ext uri="{FF2B5EF4-FFF2-40B4-BE49-F238E27FC236}">
                  <a16:creationId xmlns:a16="http://schemas.microsoft.com/office/drawing/2014/main" id="{4A586964-1B51-88C9-1674-81BBD883328F}"/>
                </a:ext>
              </a:extLst>
            </p:cNvPr>
            <p:cNvSpPr txBox="1"/>
            <p:nvPr/>
          </p:nvSpPr>
          <p:spPr>
            <a:xfrm>
              <a:off x="2654344" y="3678372"/>
              <a:ext cx="1445151" cy="553998"/>
            </a:xfrm>
            <a:prstGeom prst="rect">
              <a:avLst/>
            </a:prstGeom>
            <a:noFill/>
          </p:spPr>
          <p:txBody>
            <a:bodyPr wrap="square" rtlCol="0">
              <a:spAutoFit/>
            </a:bodyPr>
            <a:lstStyle/>
            <a:p>
              <a:pPr algn="ctr"/>
              <a:r>
                <a:rPr lang="en-GB" sz="1000" dirty="0">
                  <a:solidFill>
                    <a:srgbClr val="003E1C"/>
                  </a:solidFill>
                  <a:latin typeface="Constantia" panose="02030602050306030303" pitchFamily="18" charset="0"/>
                </a:rPr>
                <a:t>#microorganisms that can be treated with an antimicrobial</a:t>
              </a:r>
            </a:p>
          </p:txBody>
        </p:sp>
        <p:pic>
          <p:nvPicPr>
            <p:cNvPr id="48" name="Picture 47">
              <a:extLst>
                <a:ext uri="{FF2B5EF4-FFF2-40B4-BE49-F238E27FC236}">
                  <a16:creationId xmlns:a16="http://schemas.microsoft.com/office/drawing/2014/main" id="{DA766268-005A-F9EC-5CEB-2CC222F62923}"/>
                </a:ext>
              </a:extLst>
            </p:cNvPr>
            <p:cNvPicPr>
              <a:picLocks noChangeAspect="1"/>
            </p:cNvPicPr>
            <p:nvPr/>
          </p:nvPicPr>
          <p:blipFill>
            <a:blip r:embed="rId8"/>
            <a:stretch>
              <a:fillRect/>
            </a:stretch>
          </p:blipFill>
          <p:spPr>
            <a:xfrm>
              <a:off x="3058819" y="2915836"/>
              <a:ext cx="518535" cy="391916"/>
            </a:xfrm>
            <a:prstGeom prst="rect">
              <a:avLst/>
            </a:prstGeom>
          </p:spPr>
        </p:pic>
        <p:sp>
          <p:nvSpPr>
            <p:cNvPr id="59" name="TextBox 58">
              <a:extLst>
                <a:ext uri="{FF2B5EF4-FFF2-40B4-BE49-F238E27FC236}">
                  <a16:creationId xmlns:a16="http://schemas.microsoft.com/office/drawing/2014/main" id="{C1AC1799-F5AB-DE42-7E71-B50B243AD97F}"/>
                </a:ext>
              </a:extLst>
            </p:cNvPr>
            <p:cNvSpPr txBox="1"/>
            <p:nvPr/>
          </p:nvSpPr>
          <p:spPr>
            <a:xfrm>
              <a:off x="2629907" y="3327081"/>
              <a:ext cx="1445151" cy="307777"/>
            </a:xfrm>
            <a:prstGeom prst="rect">
              <a:avLst/>
            </a:prstGeom>
            <a:noFill/>
          </p:spPr>
          <p:txBody>
            <a:bodyPr wrap="square" rtlCol="0">
              <a:spAutoFit/>
            </a:bodyPr>
            <a:lstStyle/>
            <a:p>
              <a:pPr algn="ctr"/>
              <a:r>
                <a:rPr lang="en-GB" sz="1400" b="1" dirty="0">
                  <a:solidFill>
                    <a:srgbClr val="003E1C"/>
                  </a:solidFill>
                  <a:latin typeface="Constantia" panose="02030602050306030303" pitchFamily="18" charset="0"/>
                </a:rPr>
                <a:t>Spectrum</a:t>
              </a:r>
            </a:p>
          </p:txBody>
        </p:sp>
      </p:grpSp>
    </p:spTree>
    <p:extLst>
      <p:ext uri="{BB962C8B-B14F-4D97-AF65-F5344CB8AC3E}">
        <p14:creationId xmlns:p14="http://schemas.microsoft.com/office/powerpoint/2010/main" val="8163557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58C7D0A-192E-49A6-B807-DCC1BA12699B}"/>
              </a:ext>
            </a:extLst>
          </p:cNvPr>
          <p:cNvSpPr>
            <a:spLocks noGrp="1"/>
          </p:cNvSpPr>
          <p:nvPr>
            <p:ph type="sldNum" sz="quarter" idx="12"/>
          </p:nvPr>
        </p:nvSpPr>
        <p:spPr/>
        <p:txBody>
          <a:bodyPr/>
          <a:lstStyle/>
          <a:p>
            <a:fld id="{AABFF9DA-2577-3447-9DFE-17137E505E19}" type="slidenum">
              <a:rPr lang="en-US" smtClean="0"/>
              <a:t>8</a:t>
            </a:fld>
            <a:endParaRPr lang="en-US"/>
          </a:p>
        </p:txBody>
      </p:sp>
      <p:sp>
        <p:nvSpPr>
          <p:cNvPr id="12" name="TextBox 11">
            <a:extLst>
              <a:ext uri="{FF2B5EF4-FFF2-40B4-BE49-F238E27FC236}">
                <a16:creationId xmlns:a16="http://schemas.microsoft.com/office/drawing/2014/main" id="{5F8B5DF8-0EF4-4752-8EEA-6DACA4EF61C0}"/>
              </a:ext>
            </a:extLst>
          </p:cNvPr>
          <p:cNvSpPr txBox="1"/>
          <p:nvPr/>
        </p:nvSpPr>
        <p:spPr>
          <a:xfrm>
            <a:off x="5611259" y="1421177"/>
            <a:ext cx="1000085" cy="2400657"/>
          </a:xfrm>
          <a:prstGeom prst="rect">
            <a:avLst/>
          </a:prstGeom>
          <a:noFill/>
        </p:spPr>
        <p:txBody>
          <a:bodyPr wrap="square" rtlCol="0">
            <a:spAutoFit/>
          </a:bodyPr>
          <a:lstStyle/>
          <a:p>
            <a:r>
              <a:rPr lang="en-GB" sz="15000" dirty="0">
                <a:latin typeface="Constantia" panose="02030602050306030303" pitchFamily="18" charset="0"/>
              </a:rPr>
              <a:t>?</a:t>
            </a:r>
          </a:p>
        </p:txBody>
      </p:sp>
      <p:sp>
        <p:nvSpPr>
          <p:cNvPr id="16" name="Title 1">
            <a:extLst>
              <a:ext uri="{FF2B5EF4-FFF2-40B4-BE49-F238E27FC236}">
                <a16:creationId xmlns:a16="http://schemas.microsoft.com/office/drawing/2014/main" id="{D7F2D931-A524-41E5-BE71-7D16CC5F01B8}"/>
              </a:ext>
            </a:extLst>
          </p:cNvPr>
          <p:cNvSpPr txBox="1">
            <a:spLocks/>
          </p:cNvSpPr>
          <p:nvPr/>
        </p:nvSpPr>
        <p:spPr>
          <a:xfrm>
            <a:off x="2048820" y="130176"/>
            <a:ext cx="8229600" cy="688976"/>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GB" sz="2400" b="1" dirty="0">
                <a:solidFill>
                  <a:srgbClr val="800000"/>
                </a:solidFill>
                <a:latin typeface="Constantia"/>
                <a:cs typeface="Constantia"/>
              </a:rPr>
              <a:t>QUESTIONS</a:t>
            </a:r>
            <a:endParaRPr lang="en-US" sz="2400" b="1" dirty="0">
              <a:solidFill>
                <a:srgbClr val="800000"/>
              </a:solidFill>
              <a:latin typeface="Constantia"/>
              <a:cs typeface="Constantia"/>
            </a:endParaRPr>
          </a:p>
        </p:txBody>
      </p:sp>
      <p:sp>
        <p:nvSpPr>
          <p:cNvPr id="17" name="TextBox 16">
            <a:extLst>
              <a:ext uri="{FF2B5EF4-FFF2-40B4-BE49-F238E27FC236}">
                <a16:creationId xmlns:a16="http://schemas.microsoft.com/office/drawing/2014/main" id="{1D2E822A-074E-4E8D-B546-6C53F5167787}"/>
              </a:ext>
            </a:extLst>
          </p:cNvPr>
          <p:cNvSpPr txBox="1"/>
          <p:nvPr/>
        </p:nvSpPr>
        <p:spPr>
          <a:xfrm>
            <a:off x="3482028" y="3847945"/>
            <a:ext cx="5054600" cy="1600438"/>
          </a:xfrm>
          <a:prstGeom prst="rect">
            <a:avLst/>
          </a:prstGeom>
          <a:noFill/>
        </p:spPr>
        <p:txBody>
          <a:bodyPr wrap="square" rtlCol="0">
            <a:spAutoFit/>
          </a:bodyPr>
          <a:lstStyle/>
          <a:p>
            <a:pPr algn="ctr"/>
            <a:r>
              <a:rPr lang="en-US" sz="1400" dirty="0">
                <a:latin typeface="Constantia"/>
                <a:cs typeface="Constantia"/>
              </a:rPr>
              <a:t>Bernard Hernandez</a:t>
            </a:r>
          </a:p>
          <a:p>
            <a:pPr algn="ctr"/>
            <a:r>
              <a:rPr lang="en-US" sz="1400" dirty="0">
                <a:latin typeface="Constantia"/>
                <a:cs typeface="Constantia"/>
              </a:rPr>
              <a:t>b.hernandez-perez@imperial.ac.uk</a:t>
            </a:r>
          </a:p>
          <a:p>
            <a:pPr algn="ctr"/>
            <a:r>
              <a:rPr lang="en-US" sz="1400" dirty="0">
                <a:latin typeface="Constantia"/>
                <a:cs typeface="Constantia"/>
              </a:rPr>
              <a:t>Department of Medicine</a:t>
            </a:r>
          </a:p>
          <a:p>
            <a:pPr algn="ctr"/>
            <a:r>
              <a:rPr lang="en-US" sz="1400" dirty="0">
                <a:latin typeface="Constantia"/>
                <a:cs typeface="Constantia"/>
              </a:rPr>
              <a:t>Imperial College London</a:t>
            </a:r>
          </a:p>
          <a:p>
            <a:pPr algn="ctr"/>
            <a:r>
              <a:rPr lang="en-US" sz="1400" dirty="0">
                <a:latin typeface="Constantia"/>
                <a:cs typeface="Constantia"/>
                <a:hlinkClick r:id="rId3"/>
              </a:rPr>
              <a:t>https://bahp.github.io</a:t>
            </a:r>
            <a:r>
              <a:rPr lang="en-US" sz="1400">
                <a:latin typeface="Constantia"/>
                <a:cs typeface="Constantia"/>
                <a:hlinkClick r:id="rId3"/>
              </a:rPr>
              <a:t>/portfolio-academic/</a:t>
            </a:r>
            <a:endParaRPr lang="en-US" sz="1400" dirty="0">
              <a:latin typeface="Constantia"/>
              <a:cs typeface="Constantia"/>
            </a:endParaRPr>
          </a:p>
          <a:p>
            <a:pPr algn="ctr"/>
            <a:endParaRPr lang="en-US" sz="1400" dirty="0">
              <a:latin typeface="Constantia"/>
              <a:cs typeface="Constantia"/>
            </a:endParaRPr>
          </a:p>
          <a:p>
            <a:pPr algn="ctr"/>
            <a:r>
              <a:rPr lang="en-US" sz="1400" dirty="0">
                <a:latin typeface="Constantia"/>
                <a:cs typeface="Constantia"/>
              </a:rPr>
              <a:t>18</a:t>
            </a:r>
            <a:r>
              <a:rPr lang="en-US" sz="1400" baseline="30000" dirty="0">
                <a:latin typeface="Constantia"/>
                <a:cs typeface="Constantia"/>
              </a:rPr>
              <a:t>th</a:t>
            </a:r>
            <a:r>
              <a:rPr lang="en-US" sz="1400" dirty="0">
                <a:latin typeface="Constantia"/>
                <a:cs typeface="Constantia"/>
              </a:rPr>
              <a:t> of May 2023</a:t>
            </a:r>
          </a:p>
        </p:txBody>
      </p:sp>
      <p:pic>
        <p:nvPicPr>
          <p:cNvPr id="2" name="Picture 8" descr="Imperial College London · GitHub">
            <a:extLst>
              <a:ext uri="{FF2B5EF4-FFF2-40B4-BE49-F238E27FC236}">
                <a16:creationId xmlns:a16="http://schemas.microsoft.com/office/drawing/2014/main" id="{380D1677-5322-402C-E707-6AEC66AC538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60911" y="5849013"/>
            <a:ext cx="468000" cy="4680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Logo, company name&#10;&#10;Description automatically generated">
            <a:extLst>
              <a:ext uri="{FF2B5EF4-FFF2-40B4-BE49-F238E27FC236}">
                <a16:creationId xmlns:a16="http://schemas.microsoft.com/office/drawing/2014/main" id="{5A898CF3-9499-CDF8-A65C-B35815C2F6EF}"/>
              </a:ext>
            </a:extLst>
          </p:cNvPr>
          <p:cNvPicPr>
            <a:picLocks noChangeAspect="1"/>
          </p:cNvPicPr>
          <p:nvPr/>
        </p:nvPicPr>
        <p:blipFill rotWithShape="1">
          <a:blip r:embed="rId5"/>
          <a:srcRect t="14247" b="17932"/>
          <a:stretch/>
        </p:blipFill>
        <p:spPr>
          <a:xfrm>
            <a:off x="5490507" y="5851587"/>
            <a:ext cx="691180" cy="468761"/>
          </a:xfrm>
          <a:prstGeom prst="rect">
            <a:avLst/>
          </a:prstGeom>
          <a:ln w="3175">
            <a:solidFill>
              <a:schemeClr val="bg1">
                <a:lumMod val="50000"/>
              </a:schemeClr>
            </a:solidFill>
          </a:ln>
        </p:spPr>
      </p:pic>
      <p:pic>
        <p:nvPicPr>
          <p:cNvPr id="5" name="Picture 4">
            <a:extLst>
              <a:ext uri="{FF2B5EF4-FFF2-40B4-BE49-F238E27FC236}">
                <a16:creationId xmlns:a16="http://schemas.microsoft.com/office/drawing/2014/main" id="{9CB69093-CA38-8B8C-43C4-AA2254391D55}"/>
              </a:ext>
            </a:extLst>
          </p:cNvPr>
          <p:cNvPicPr>
            <a:picLocks noChangeAspect="1"/>
          </p:cNvPicPr>
          <p:nvPr/>
        </p:nvPicPr>
        <p:blipFill>
          <a:blip r:embed="rId6"/>
          <a:stretch>
            <a:fillRect/>
          </a:stretch>
        </p:blipFill>
        <p:spPr>
          <a:xfrm>
            <a:off x="6243283" y="5851587"/>
            <a:ext cx="827282" cy="465426"/>
          </a:xfrm>
          <a:prstGeom prst="rect">
            <a:avLst/>
          </a:prstGeom>
          <a:ln w="3175">
            <a:solidFill>
              <a:schemeClr val="bg1">
                <a:lumMod val="50000"/>
              </a:schemeClr>
            </a:solidFill>
          </a:ln>
        </p:spPr>
      </p:pic>
    </p:spTree>
    <p:extLst>
      <p:ext uri="{BB962C8B-B14F-4D97-AF65-F5344CB8AC3E}">
        <p14:creationId xmlns:p14="http://schemas.microsoft.com/office/powerpoint/2010/main" val="2753476967"/>
      </p:ext>
    </p:extLst>
  </p:cSld>
  <p:clrMapOvr>
    <a:masterClrMapping/>
  </p:clrMapOvr>
  <mc:AlternateContent xmlns:mc="http://schemas.openxmlformats.org/markup-compatibility/2006" xmlns:p14="http://schemas.microsoft.com/office/powerpoint/2010/main">
    <mc:Choice Requires="p14">
      <p:transition spd="slow" p14:dur="2000" advTm="10403"/>
    </mc:Choice>
    <mc:Fallback xmlns="">
      <p:transition spd="slow" advTm="10403"/>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C31EA920C65FB46988B3CFAD7C8A66A" ma:contentTypeVersion="17" ma:contentTypeDescription="Create a new document." ma:contentTypeScope="" ma:versionID="4353b7c56c829ae713523a57372db120">
  <xsd:schema xmlns:xsd="http://www.w3.org/2001/XMLSchema" xmlns:xs="http://www.w3.org/2001/XMLSchema" xmlns:p="http://schemas.microsoft.com/office/2006/metadata/properties" xmlns:ns2="46f95d85-49f6-4ddb-83b1-6c0982ff9727" xmlns:ns3="fc2df206-cc96-4f44-a78a-9b2ac733190e" targetNamespace="http://schemas.microsoft.com/office/2006/metadata/properties" ma:root="true" ma:fieldsID="13add043169ebb9e6fc04dcfd3974153" ns2:_="" ns3:_="">
    <xsd:import namespace="46f95d85-49f6-4ddb-83b1-6c0982ff9727"/>
    <xsd:import namespace="fc2df206-cc96-4f44-a78a-9b2ac733190e"/>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ServiceAutoTags" minOccurs="0"/>
                <xsd:element ref="ns2:MediaServiceOCR" minOccurs="0"/>
                <xsd:element ref="ns2:MediaServiceGenerationTime" minOccurs="0"/>
                <xsd:element ref="ns2:MediaServiceEventHashCode" minOccurs="0"/>
                <xsd:element ref="ns2:MediaLengthInSeconds" minOccurs="0"/>
                <xsd:element ref="ns3:SharedWithUsers" minOccurs="0"/>
                <xsd:element ref="ns3:SharedWithDetails" minOccurs="0"/>
                <xsd:element ref="ns2:lcf76f155ced4ddcb4097134ff3c332f" minOccurs="0"/>
                <xsd:element ref="ns3:TaxCatchAll" minOccurs="0"/>
                <xsd:element ref="ns2:MediaServiceLocation"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6f95d85-49f6-4ddb-83b1-6c0982ff972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74661dae-d6df-48fc-a54e-a577d2899e9c" ma:termSetId="09814cd3-568e-fe90-9814-8d621ff8fb84" ma:anchorId="fba54fb3-c3e1-fe81-a776-ca4b69148c4d" ma:open="true" ma:isKeyword="false">
      <xsd:complexType>
        <xsd:sequence>
          <xsd:element ref="pc:Terms" minOccurs="0" maxOccurs="1"/>
        </xsd:sequence>
      </xsd:complexType>
    </xsd:element>
    <xsd:element name="MediaServiceLocation" ma:index="23" nillable="true" ma:displayName="Location" ma:indexed="true" ma:internalName="MediaServiceLocation" ma:readOnly="true">
      <xsd:simpleType>
        <xsd:restriction base="dms:Text"/>
      </xsd:simple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c2df206-cc96-4f44-a78a-9b2ac733190e"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b7c1cdc3-67b7-4436-9de4-2119d570e13e}" ma:internalName="TaxCatchAll" ma:showField="CatchAllData" ma:web="fc2df206-cc96-4f44-a78a-9b2ac733190e">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fc2df206-cc96-4f44-a78a-9b2ac733190e" xsi:nil="true"/>
    <lcf76f155ced4ddcb4097134ff3c332f xmlns="46f95d85-49f6-4ddb-83b1-6c0982ff9727">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23889FD3-F749-4A4D-89FB-CB9E3A336720}"/>
</file>

<file path=customXml/itemProps2.xml><?xml version="1.0" encoding="utf-8"?>
<ds:datastoreItem xmlns:ds="http://schemas.openxmlformats.org/officeDocument/2006/customXml" ds:itemID="{5A16F3E1-23CB-4F11-8B83-F4A2D2E8A8F1}"/>
</file>

<file path=customXml/itemProps3.xml><?xml version="1.0" encoding="utf-8"?>
<ds:datastoreItem xmlns:ds="http://schemas.openxmlformats.org/officeDocument/2006/customXml" ds:itemID="{E18A11CF-AE13-464A-B0C6-269BE490AA09}"/>
</file>

<file path=docProps/app.xml><?xml version="1.0" encoding="utf-8"?>
<Properties xmlns="http://schemas.openxmlformats.org/officeDocument/2006/extended-properties" xmlns:vt="http://schemas.openxmlformats.org/officeDocument/2006/docPropsVTypes">
  <TotalTime>6209</TotalTime>
  <Words>2307</Words>
  <Application>Microsoft Macintosh PowerPoint</Application>
  <PresentationFormat>Widescreen</PresentationFormat>
  <Paragraphs>221</Paragraphs>
  <Slides>8</Slides>
  <Notes>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8</vt:i4>
      </vt:variant>
    </vt:vector>
  </HeadingPairs>
  <TitlesOfParts>
    <vt:vector size="16" baseType="lpstr">
      <vt:lpstr>Arial</vt:lpstr>
      <vt:lpstr>Calibri</vt:lpstr>
      <vt:lpstr>Constantia</vt:lpstr>
      <vt:lpstr>futura-lt-w01-light</vt:lpstr>
      <vt:lpstr>Lato</vt:lpstr>
      <vt:lpstr>Söhne</vt:lpstr>
      <vt:lpstr>Space Grotesk</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Hernandez Perez, Bernard A</dc:creator>
  <cp:lastModifiedBy>Hernandez Perez, Bernard A</cp:lastModifiedBy>
  <cp:revision>438</cp:revision>
  <dcterms:created xsi:type="dcterms:W3CDTF">2020-08-28T13:35:29Z</dcterms:created>
  <dcterms:modified xsi:type="dcterms:W3CDTF">2023-06-19T10:04:47Z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0x010100AC31EA920C65FB46988B3CFAD7C8A66A</vt:lpwstr>
  </property>
</Properties>
</file>